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302" r:id="rId4"/>
    <p:sldId id="265" r:id="rId5"/>
    <p:sldId id="259" r:id="rId6"/>
    <p:sldId id="307" r:id="rId7"/>
    <p:sldId id="308" r:id="rId8"/>
    <p:sldId id="306" r:id="rId9"/>
    <p:sldId id="283" r:id="rId10"/>
    <p:sldId id="292" r:id="rId11"/>
    <p:sldId id="310" r:id="rId12"/>
    <p:sldId id="303" r:id="rId13"/>
    <p:sldId id="267" r:id="rId14"/>
    <p:sldId id="297" r:id="rId15"/>
    <p:sldId id="309" r:id="rId16"/>
    <p:sldId id="305" r:id="rId17"/>
    <p:sldId id="264" r:id="rId18"/>
  </p:sldIdLst>
  <p:sldSz cx="18288000" cy="10287000"/>
  <p:notesSz cx="7010400" cy="9296400"/>
  <p:embeddedFontLst>
    <p:embeddedFont>
      <p:font typeface="Calibri" panose="020F0502020204030204" pitchFamily="34" charset="0"/>
      <p:regular r:id="rId20"/>
      <p:bold r:id="rId21"/>
      <p:italic r:id="rId22"/>
      <p:boldItalic r:id="rId23"/>
    </p:embeddedFont>
    <p:embeddedFont>
      <p:font typeface="Informal Roman" panose="030604020304060B0204" pitchFamily="66" charset="0"/>
      <p:regular r:id="rId24"/>
    </p:embeddedFont>
    <p:embeddedFont>
      <p:font typeface="Open Sans" panose="020B0606030504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546" autoAdjust="0"/>
  </p:normalViewPr>
  <p:slideViewPr>
    <p:cSldViewPr>
      <p:cViewPr varScale="1">
        <p:scale>
          <a:sx n="65" d="100"/>
          <a:sy n="65" d="100"/>
        </p:scale>
        <p:origin x="516"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8335DE-864C-46A9-BD63-5E1E13C2991A}" type="datetimeFigureOut">
              <a:rPr lang="en-US" smtClean="0"/>
              <a:t>5/14/2024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E0EEFC-4F49-4F3C-9991-B1E0E1875B50}" type="slidenum">
              <a:rPr lang="en-US" smtClean="0"/>
              <a:t>‹#›</a:t>
            </a:fld>
            <a:endParaRPr lang="en-US"/>
          </a:p>
        </p:txBody>
      </p:sp>
    </p:spTree>
    <p:extLst>
      <p:ext uri="{BB962C8B-B14F-4D97-AF65-F5344CB8AC3E}">
        <p14:creationId xmlns:p14="http://schemas.microsoft.com/office/powerpoint/2010/main" val="1408151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E0EEFC-4F49-4F3C-9991-B1E0E1875B50}" type="slidenum">
              <a:rPr lang="en-US" smtClean="0"/>
              <a:t>1</a:t>
            </a:fld>
            <a:endParaRPr lang="en-US"/>
          </a:p>
        </p:txBody>
      </p:sp>
    </p:spTree>
    <p:extLst>
      <p:ext uri="{BB962C8B-B14F-4D97-AF65-F5344CB8AC3E}">
        <p14:creationId xmlns:p14="http://schemas.microsoft.com/office/powerpoint/2010/main" val="2459584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Whoop Groups – specific (affinity: College, gender, etc.).  Seating designed to support Whoop Group interaction.  Projects, in-class discussions, and lesson debriefing are accomplished via Whoop Groups – see next slide.</a:t>
            </a:r>
          </a:p>
        </p:txBody>
      </p:sp>
      <p:sp>
        <p:nvSpPr>
          <p:cNvPr id="4" name="Slide Number Placeholder 3"/>
          <p:cNvSpPr>
            <a:spLocks noGrp="1"/>
          </p:cNvSpPr>
          <p:nvPr>
            <p:ph type="sldNum" sz="quarter" idx="10"/>
          </p:nvPr>
        </p:nvSpPr>
        <p:spPr/>
        <p:txBody>
          <a:bodyPr/>
          <a:lstStyle/>
          <a:p>
            <a:fld id="{849B6A16-C9CF-4B49-A4F0-CEC81B373FCB}" type="slidenum">
              <a:rPr lang="en-US" smtClean="0"/>
              <a:t>10</a:t>
            </a:fld>
            <a:endParaRPr lang="en-US"/>
          </a:p>
        </p:txBody>
      </p:sp>
    </p:spTree>
    <p:extLst>
      <p:ext uri="{BB962C8B-B14F-4D97-AF65-F5344CB8AC3E}">
        <p14:creationId xmlns:p14="http://schemas.microsoft.com/office/powerpoint/2010/main" val="2444482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Whoop Groups have come in useful in promoting ownership, involvement, and discussion.  They have cyclical benefits – more trust, more involvement, more involvement, more discussion, more group-level discussion, more class-level discussion.</a:t>
            </a:r>
          </a:p>
        </p:txBody>
      </p:sp>
      <p:sp>
        <p:nvSpPr>
          <p:cNvPr id="4" name="Slide Number Placeholder 3"/>
          <p:cNvSpPr>
            <a:spLocks noGrp="1"/>
          </p:cNvSpPr>
          <p:nvPr>
            <p:ph type="sldNum" sz="quarter" idx="10"/>
          </p:nvPr>
        </p:nvSpPr>
        <p:spPr/>
        <p:txBody>
          <a:bodyPr/>
          <a:lstStyle/>
          <a:p>
            <a:fld id="{849B6A16-C9CF-4B49-A4F0-CEC81B373FCB}" type="slidenum">
              <a:rPr lang="en-US" smtClean="0"/>
              <a:t>11</a:t>
            </a:fld>
            <a:endParaRPr lang="en-US"/>
          </a:p>
        </p:txBody>
      </p:sp>
    </p:spTree>
    <p:extLst>
      <p:ext uri="{BB962C8B-B14F-4D97-AF65-F5344CB8AC3E}">
        <p14:creationId xmlns:p14="http://schemas.microsoft.com/office/powerpoint/2010/main" val="401442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Whoop Groups also provide a smaller, more intimate venue where a) deeper sharing can naturally occur, and b) where the “keep it here” guideline </a:t>
            </a:r>
          </a:p>
          <a:p>
            <a:endParaRPr lang="en-US" baseline="0" dirty="0"/>
          </a:p>
          <a:p>
            <a:r>
              <a:rPr lang="en-US" baseline="0" dirty="0"/>
              <a:t>Our core Community Guidelines:  1) keep things that are talked about in our class (don’t gossip to others), 2) be kind and nice in your words and actions</a:t>
            </a:r>
          </a:p>
          <a:p>
            <a:endParaRPr lang="en-US" baseline="0" dirty="0"/>
          </a:p>
        </p:txBody>
      </p:sp>
      <p:sp>
        <p:nvSpPr>
          <p:cNvPr id="4" name="Slide Number Placeholder 3"/>
          <p:cNvSpPr>
            <a:spLocks noGrp="1"/>
          </p:cNvSpPr>
          <p:nvPr>
            <p:ph type="sldNum" sz="quarter" idx="10"/>
          </p:nvPr>
        </p:nvSpPr>
        <p:spPr/>
        <p:txBody>
          <a:bodyPr/>
          <a:lstStyle/>
          <a:p>
            <a:fld id="{849B6A16-C9CF-4B49-A4F0-CEC81B373FCB}" type="slidenum">
              <a:rPr lang="en-US" smtClean="0"/>
              <a:t>12</a:t>
            </a:fld>
            <a:endParaRPr lang="en-US"/>
          </a:p>
        </p:txBody>
      </p:sp>
    </p:spTree>
    <p:extLst>
      <p:ext uri="{BB962C8B-B14F-4D97-AF65-F5344CB8AC3E}">
        <p14:creationId xmlns:p14="http://schemas.microsoft.com/office/powerpoint/2010/main" val="269467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basic introductions get a Whoop Group going but can also occur with the occasional interaction with other members of the class – during mixer style meet-your-classmates and other activities.  Consistent community groups, started with these types of introductions but grown beyond (deeper sharing, support give a homebase to work from.</a:t>
            </a:r>
          </a:p>
        </p:txBody>
      </p:sp>
      <p:sp>
        <p:nvSpPr>
          <p:cNvPr id="4" name="Slide Number Placeholder 3"/>
          <p:cNvSpPr>
            <a:spLocks noGrp="1"/>
          </p:cNvSpPr>
          <p:nvPr>
            <p:ph type="sldNum" sz="quarter" idx="10"/>
          </p:nvPr>
        </p:nvSpPr>
        <p:spPr/>
        <p:txBody>
          <a:bodyPr/>
          <a:lstStyle/>
          <a:p>
            <a:fld id="{849B6A16-C9CF-4B49-A4F0-CEC81B373FCB}" type="slidenum">
              <a:rPr lang="en-US" smtClean="0"/>
              <a:t>13</a:t>
            </a:fld>
            <a:endParaRPr lang="en-US"/>
          </a:p>
        </p:txBody>
      </p:sp>
    </p:spTree>
    <p:extLst>
      <p:ext uri="{BB962C8B-B14F-4D97-AF65-F5344CB8AC3E}">
        <p14:creationId xmlns:p14="http://schemas.microsoft.com/office/powerpoint/2010/main" val="3241886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Whoop Groups, by creating a consistent community for our students, they can share not only teamwork, team building, projects, discussion, but also support.  We regularly give them the opportunity in class to share some Whoops and Poops. </a:t>
            </a:r>
          </a:p>
          <a:p>
            <a:endParaRPr lang="en-US" dirty="0"/>
          </a:p>
          <a:p>
            <a:r>
              <a:rPr lang="en-US" dirty="0"/>
              <a:t>Get with the same people you met earlier and share a difficulty (a Poop) from the previous week.</a:t>
            </a:r>
          </a:p>
        </p:txBody>
      </p:sp>
      <p:sp>
        <p:nvSpPr>
          <p:cNvPr id="4" name="Slide Number Placeholder 3"/>
          <p:cNvSpPr>
            <a:spLocks noGrp="1"/>
          </p:cNvSpPr>
          <p:nvPr>
            <p:ph type="sldNum" sz="quarter" idx="10"/>
          </p:nvPr>
        </p:nvSpPr>
        <p:spPr/>
        <p:txBody>
          <a:bodyPr/>
          <a:lstStyle/>
          <a:p>
            <a:fld id="{849B6A16-C9CF-4B49-A4F0-CEC81B373FCB}" type="slidenum">
              <a:rPr lang="en-US" smtClean="0"/>
              <a:t>14</a:t>
            </a:fld>
            <a:endParaRPr lang="en-US"/>
          </a:p>
        </p:txBody>
      </p:sp>
    </p:spTree>
    <p:extLst>
      <p:ext uri="{BB962C8B-B14F-4D97-AF65-F5344CB8AC3E}">
        <p14:creationId xmlns:p14="http://schemas.microsoft.com/office/powerpoint/2010/main" val="261609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Randomized interactions have some value, but consistent communities seem to provide so much more to our Hullabaloo U students.</a:t>
            </a:r>
          </a:p>
        </p:txBody>
      </p:sp>
      <p:sp>
        <p:nvSpPr>
          <p:cNvPr id="4" name="Slide Number Placeholder 3"/>
          <p:cNvSpPr>
            <a:spLocks noGrp="1"/>
          </p:cNvSpPr>
          <p:nvPr>
            <p:ph type="sldNum" sz="quarter" idx="10"/>
          </p:nvPr>
        </p:nvSpPr>
        <p:spPr/>
        <p:txBody>
          <a:bodyPr/>
          <a:lstStyle/>
          <a:p>
            <a:fld id="{849B6A16-C9CF-4B49-A4F0-CEC81B373FCB}" type="slidenum">
              <a:rPr lang="en-US" smtClean="0"/>
              <a:t>15</a:t>
            </a:fld>
            <a:endParaRPr lang="en-US"/>
          </a:p>
        </p:txBody>
      </p:sp>
    </p:spTree>
    <p:extLst>
      <p:ext uri="{BB962C8B-B14F-4D97-AF65-F5344CB8AC3E}">
        <p14:creationId xmlns:p14="http://schemas.microsoft.com/office/powerpoint/2010/main" val="139771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B6A16-C9CF-4B49-A4F0-CEC81B373FCB}" type="slidenum">
              <a:rPr lang="en-US" smtClean="0"/>
              <a:t>16</a:t>
            </a:fld>
            <a:endParaRPr lang="en-US"/>
          </a:p>
        </p:txBody>
      </p:sp>
    </p:spTree>
    <p:extLst>
      <p:ext uri="{BB962C8B-B14F-4D97-AF65-F5344CB8AC3E}">
        <p14:creationId xmlns:p14="http://schemas.microsoft.com/office/powerpoint/2010/main" val="2396949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E0EEFC-4F49-4F3C-9991-B1E0E1875B50}" type="slidenum">
              <a:rPr lang="en-US" smtClean="0"/>
              <a:t>17</a:t>
            </a:fld>
            <a:endParaRPr lang="en-US"/>
          </a:p>
        </p:txBody>
      </p:sp>
    </p:spTree>
    <p:extLst>
      <p:ext uri="{BB962C8B-B14F-4D97-AF65-F5344CB8AC3E}">
        <p14:creationId xmlns:p14="http://schemas.microsoft.com/office/powerpoint/2010/main" val="24517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E0EEFC-4F49-4F3C-9991-B1E0E1875B50}" type="slidenum">
              <a:rPr lang="en-US" smtClean="0"/>
              <a:t>2</a:t>
            </a:fld>
            <a:endParaRPr lang="en-US"/>
          </a:p>
        </p:txBody>
      </p:sp>
    </p:spTree>
    <p:extLst>
      <p:ext uri="{BB962C8B-B14F-4D97-AF65-F5344CB8AC3E}">
        <p14:creationId xmlns:p14="http://schemas.microsoft.com/office/powerpoint/2010/main" val="78811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explore some information about consistent communities in a few minutes, but let’s hop right in and experience some community building.</a:t>
            </a:r>
          </a:p>
        </p:txBody>
      </p:sp>
      <p:sp>
        <p:nvSpPr>
          <p:cNvPr id="4" name="Slide Number Placeholder 3"/>
          <p:cNvSpPr>
            <a:spLocks noGrp="1"/>
          </p:cNvSpPr>
          <p:nvPr>
            <p:ph type="sldNum" sz="quarter" idx="10"/>
          </p:nvPr>
        </p:nvSpPr>
        <p:spPr/>
        <p:txBody>
          <a:bodyPr/>
          <a:lstStyle/>
          <a:p>
            <a:fld id="{849B6A16-C9CF-4B49-A4F0-CEC81B373FCB}" type="slidenum">
              <a:rPr lang="en-US" smtClean="0"/>
              <a:t>3</a:t>
            </a:fld>
            <a:endParaRPr lang="en-US"/>
          </a:p>
        </p:txBody>
      </p:sp>
    </p:spTree>
    <p:extLst>
      <p:ext uri="{BB962C8B-B14F-4D97-AF65-F5344CB8AC3E}">
        <p14:creationId xmlns:p14="http://schemas.microsoft.com/office/powerpoint/2010/main" val="261609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have taught Hullabaloo U before, but all of us can benefit from a reminder of the meaning of the word Hullabaloo and the purpose of Hullabaloo U.  Here are some slides that I’ve presented to students</a:t>
            </a:r>
          </a:p>
        </p:txBody>
      </p:sp>
      <p:sp>
        <p:nvSpPr>
          <p:cNvPr id="4" name="Slide Number Placeholder 3"/>
          <p:cNvSpPr>
            <a:spLocks noGrp="1"/>
          </p:cNvSpPr>
          <p:nvPr>
            <p:ph type="sldNum" sz="quarter" idx="5"/>
          </p:nvPr>
        </p:nvSpPr>
        <p:spPr/>
        <p:txBody>
          <a:bodyPr/>
          <a:lstStyle/>
          <a:p>
            <a:fld id="{91E0EEFC-4F49-4F3C-9991-B1E0E1875B50}" type="slidenum">
              <a:rPr lang="en-US" smtClean="0"/>
              <a:t>4</a:t>
            </a:fld>
            <a:endParaRPr lang="en-US"/>
          </a:p>
        </p:txBody>
      </p:sp>
    </p:spTree>
    <p:extLst>
      <p:ext uri="{BB962C8B-B14F-4D97-AF65-F5344CB8AC3E}">
        <p14:creationId xmlns:p14="http://schemas.microsoft.com/office/powerpoint/2010/main" val="370910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Hullabaloo U is about the students thriving.</a:t>
            </a:r>
          </a:p>
        </p:txBody>
      </p:sp>
      <p:sp>
        <p:nvSpPr>
          <p:cNvPr id="4" name="Slide Number Placeholder 3"/>
          <p:cNvSpPr>
            <a:spLocks noGrp="1"/>
          </p:cNvSpPr>
          <p:nvPr>
            <p:ph type="sldNum" sz="quarter" idx="5"/>
          </p:nvPr>
        </p:nvSpPr>
        <p:spPr/>
        <p:txBody>
          <a:bodyPr/>
          <a:lstStyle/>
          <a:p>
            <a:fld id="{91E0EEFC-4F49-4F3C-9991-B1E0E1875B50}" type="slidenum">
              <a:rPr lang="en-US" smtClean="0"/>
              <a:t>5</a:t>
            </a:fld>
            <a:endParaRPr lang="en-US"/>
          </a:p>
        </p:txBody>
      </p:sp>
    </p:spTree>
    <p:extLst>
      <p:ext uri="{BB962C8B-B14F-4D97-AF65-F5344CB8AC3E}">
        <p14:creationId xmlns:p14="http://schemas.microsoft.com/office/powerpoint/2010/main" val="219840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excerpts from the course objective</a:t>
            </a:r>
          </a:p>
        </p:txBody>
      </p:sp>
      <p:sp>
        <p:nvSpPr>
          <p:cNvPr id="4" name="Slide Number Placeholder 3"/>
          <p:cNvSpPr>
            <a:spLocks noGrp="1"/>
          </p:cNvSpPr>
          <p:nvPr>
            <p:ph type="sldNum" sz="quarter" idx="5"/>
          </p:nvPr>
        </p:nvSpPr>
        <p:spPr/>
        <p:txBody>
          <a:bodyPr/>
          <a:lstStyle/>
          <a:p>
            <a:fld id="{91E0EEFC-4F49-4F3C-9991-B1E0E1875B50}" type="slidenum">
              <a:rPr lang="en-US" smtClean="0"/>
              <a:t>6</a:t>
            </a:fld>
            <a:endParaRPr lang="en-US"/>
          </a:p>
        </p:txBody>
      </p:sp>
    </p:spTree>
    <p:extLst>
      <p:ext uri="{BB962C8B-B14F-4D97-AF65-F5344CB8AC3E}">
        <p14:creationId xmlns:p14="http://schemas.microsoft.com/office/powerpoint/2010/main" val="155536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defined</a:t>
            </a:r>
          </a:p>
        </p:txBody>
      </p:sp>
      <p:sp>
        <p:nvSpPr>
          <p:cNvPr id="4" name="Slide Number Placeholder 3"/>
          <p:cNvSpPr>
            <a:spLocks noGrp="1"/>
          </p:cNvSpPr>
          <p:nvPr>
            <p:ph type="sldNum" sz="quarter" idx="5"/>
          </p:nvPr>
        </p:nvSpPr>
        <p:spPr/>
        <p:txBody>
          <a:bodyPr/>
          <a:lstStyle/>
          <a:p>
            <a:fld id="{91E0EEFC-4F49-4F3C-9991-B1E0E1875B50}" type="slidenum">
              <a:rPr lang="en-US" smtClean="0"/>
              <a:t>7</a:t>
            </a:fld>
            <a:endParaRPr lang="en-US"/>
          </a:p>
        </p:txBody>
      </p:sp>
    </p:spTree>
    <p:extLst>
      <p:ext uri="{BB962C8B-B14F-4D97-AF65-F5344CB8AC3E}">
        <p14:creationId xmlns:p14="http://schemas.microsoft.com/office/powerpoint/2010/main" val="167145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Ways that community grows – it takes time</a:t>
            </a:r>
          </a:p>
          <a:p>
            <a:endParaRPr lang="en-US" dirty="0"/>
          </a:p>
          <a:p>
            <a:r>
              <a:rPr lang="en-US" dirty="0"/>
              <a:t>Balance of Affinity and Diversity (both exists and are needed)</a:t>
            </a:r>
          </a:p>
          <a:p>
            <a:endParaRPr lang="en-US" dirty="0"/>
          </a:p>
          <a:p>
            <a:r>
              <a:rPr lang="en-US" dirty="0"/>
              <a:t>Valid Levels of Community:</a:t>
            </a:r>
          </a:p>
          <a:p>
            <a:r>
              <a:rPr lang="en-US" dirty="0"/>
              <a:t>       University</a:t>
            </a:r>
          </a:p>
          <a:p>
            <a:r>
              <a:rPr lang="en-US" dirty="0"/>
              <a:t>       Fighting Aggie Class Of / College of / Department of</a:t>
            </a:r>
          </a:p>
          <a:p>
            <a:r>
              <a:rPr lang="en-US" dirty="0"/>
              <a:t>       Class / Club / Cohort / Community Org involvement</a:t>
            </a:r>
          </a:p>
          <a:p>
            <a:r>
              <a:rPr lang="en-US" dirty="0"/>
              <a:t>       Friend Group</a:t>
            </a:r>
          </a:p>
        </p:txBody>
      </p:sp>
      <p:sp>
        <p:nvSpPr>
          <p:cNvPr id="4" name="Slide Number Placeholder 3"/>
          <p:cNvSpPr>
            <a:spLocks noGrp="1"/>
          </p:cNvSpPr>
          <p:nvPr>
            <p:ph type="sldNum" sz="quarter" idx="10"/>
          </p:nvPr>
        </p:nvSpPr>
        <p:spPr/>
        <p:txBody>
          <a:bodyPr/>
          <a:lstStyle/>
          <a:p>
            <a:fld id="{849B6A16-C9CF-4B49-A4F0-CEC81B373FCB}" type="slidenum">
              <a:rPr lang="en-US" smtClean="0"/>
              <a:t>8</a:t>
            </a:fld>
            <a:endParaRPr lang="en-US"/>
          </a:p>
        </p:txBody>
      </p:sp>
    </p:spTree>
    <p:extLst>
      <p:ext uri="{BB962C8B-B14F-4D97-AF65-F5344CB8AC3E}">
        <p14:creationId xmlns:p14="http://schemas.microsoft.com/office/powerpoint/2010/main" val="2844678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Decisions to be made by the HU instructor team.  I chose to prioritize consistency amid the “hullabaloo” of the first semester</a:t>
            </a:r>
          </a:p>
        </p:txBody>
      </p:sp>
      <p:sp>
        <p:nvSpPr>
          <p:cNvPr id="4" name="Slide Number Placeholder 3"/>
          <p:cNvSpPr>
            <a:spLocks noGrp="1"/>
          </p:cNvSpPr>
          <p:nvPr>
            <p:ph type="sldNum" sz="quarter" idx="10"/>
          </p:nvPr>
        </p:nvSpPr>
        <p:spPr/>
        <p:txBody>
          <a:bodyPr/>
          <a:lstStyle/>
          <a:p>
            <a:fld id="{849B6A16-C9CF-4B49-A4F0-CEC81B373FCB}" type="slidenum">
              <a:rPr lang="en-US" smtClean="0"/>
              <a:t>9</a:t>
            </a:fld>
            <a:endParaRPr lang="en-US"/>
          </a:p>
        </p:txBody>
      </p:sp>
    </p:spTree>
    <p:extLst>
      <p:ext uri="{BB962C8B-B14F-4D97-AF65-F5344CB8AC3E}">
        <p14:creationId xmlns:p14="http://schemas.microsoft.com/office/powerpoint/2010/main" val="103140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jpeg"/><Relationship Id="rId5" Type="http://schemas.microsoft.com/office/2007/relationships/hdphoto" Target="../media/hdphoto2.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mailto:jimdmurphy@gmail.com" TargetMode="External"/><Relationship Id="rId10" Type="http://schemas.openxmlformats.org/officeDocument/2006/relationships/image" Target="../media/image19.png"/><Relationship Id="rId4" Type="http://schemas.openxmlformats.org/officeDocument/2006/relationships/hyperlink" Target="mailto:jdmurphy@tamu.edu"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tx.ag/HullabalooWord"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l="12321" t="13312" r="2672" b="14784"/>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3420522" cy="1913890"/>
          </a:xfrm>
        </p:grpSpPr>
        <p:sp>
          <p:nvSpPr>
            <p:cNvPr id="3" name="Freeform 3"/>
            <p:cNvSpPr/>
            <p:nvPr/>
          </p:nvSpPr>
          <p:spPr>
            <a:xfrm>
              <a:off x="0" y="0"/>
              <a:ext cx="3420522" cy="1913890"/>
            </a:xfrm>
            <a:custGeom>
              <a:avLst/>
              <a:gdLst/>
              <a:ahLst/>
              <a:cxnLst/>
              <a:rect l="l" t="t" r="r" b="b"/>
              <a:pathLst>
                <a:path w="3420522" h="1913890">
                  <a:moveTo>
                    <a:pt x="0" y="0"/>
                  </a:moveTo>
                  <a:lnTo>
                    <a:pt x="3420522" y="0"/>
                  </a:lnTo>
                  <a:lnTo>
                    <a:pt x="3420522" y="1913890"/>
                  </a:lnTo>
                  <a:lnTo>
                    <a:pt x="0" y="1913890"/>
                  </a:lnTo>
                  <a:close/>
                </a:path>
              </a:pathLst>
            </a:custGeom>
            <a:solidFill>
              <a:srgbClr val="500000">
                <a:alpha val="49803"/>
              </a:srgbClr>
            </a:solidFill>
          </p:spPr>
        </p:sp>
      </p:grpSp>
      <p:grpSp>
        <p:nvGrpSpPr>
          <p:cNvPr id="4" name="Group 4"/>
          <p:cNvGrpSpPr/>
          <p:nvPr/>
        </p:nvGrpSpPr>
        <p:grpSpPr>
          <a:xfrm>
            <a:off x="14303155" y="7418327"/>
            <a:ext cx="3984845" cy="142788"/>
            <a:chOff x="0" y="0"/>
            <a:chExt cx="4253089" cy="152400"/>
          </a:xfrm>
        </p:grpSpPr>
        <p:sp>
          <p:nvSpPr>
            <p:cNvPr id="5" name="Freeform 5"/>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6" name="Group 6"/>
          <p:cNvGrpSpPr/>
          <p:nvPr/>
        </p:nvGrpSpPr>
        <p:grpSpPr>
          <a:xfrm>
            <a:off x="10327834" y="7418327"/>
            <a:ext cx="3984845" cy="142788"/>
            <a:chOff x="0" y="0"/>
            <a:chExt cx="4253089" cy="152400"/>
          </a:xfrm>
        </p:grpSpPr>
        <p:sp>
          <p:nvSpPr>
            <p:cNvPr id="7" name="Freeform 7"/>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8" name="Group 8"/>
          <p:cNvGrpSpPr/>
          <p:nvPr/>
        </p:nvGrpSpPr>
        <p:grpSpPr>
          <a:xfrm>
            <a:off x="6352514" y="7418327"/>
            <a:ext cx="3984845" cy="142788"/>
            <a:chOff x="0" y="0"/>
            <a:chExt cx="4253089" cy="152400"/>
          </a:xfrm>
        </p:grpSpPr>
        <p:sp>
          <p:nvSpPr>
            <p:cNvPr id="9" name="Freeform 9"/>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0" name="Group 10"/>
          <p:cNvGrpSpPr/>
          <p:nvPr/>
        </p:nvGrpSpPr>
        <p:grpSpPr>
          <a:xfrm>
            <a:off x="2377193" y="7418327"/>
            <a:ext cx="3984845" cy="142788"/>
            <a:chOff x="0" y="0"/>
            <a:chExt cx="4253089" cy="152400"/>
          </a:xfrm>
        </p:grpSpPr>
        <p:sp>
          <p:nvSpPr>
            <p:cNvPr id="11" name="Freeform 11"/>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2" name="Group 12"/>
          <p:cNvGrpSpPr/>
          <p:nvPr/>
        </p:nvGrpSpPr>
        <p:grpSpPr>
          <a:xfrm>
            <a:off x="0" y="7418327"/>
            <a:ext cx="3150622" cy="142788"/>
            <a:chOff x="0" y="0"/>
            <a:chExt cx="3362710" cy="152400"/>
          </a:xfrm>
        </p:grpSpPr>
        <p:sp>
          <p:nvSpPr>
            <p:cNvPr id="13" name="Freeform 13"/>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nvGrpSpPr>
          <p:cNvPr id="14" name="Group 14"/>
          <p:cNvGrpSpPr/>
          <p:nvPr/>
        </p:nvGrpSpPr>
        <p:grpSpPr>
          <a:xfrm>
            <a:off x="0" y="7489721"/>
            <a:ext cx="18288000" cy="2797279"/>
            <a:chOff x="0" y="0"/>
            <a:chExt cx="4253089" cy="650540"/>
          </a:xfrm>
        </p:grpSpPr>
        <p:sp>
          <p:nvSpPr>
            <p:cNvPr id="15" name="Freeform 15"/>
            <p:cNvSpPr/>
            <p:nvPr/>
          </p:nvSpPr>
          <p:spPr>
            <a:xfrm>
              <a:off x="0" y="0"/>
              <a:ext cx="4253089" cy="650540"/>
            </a:xfrm>
            <a:custGeom>
              <a:avLst/>
              <a:gdLst/>
              <a:ahLst/>
              <a:cxnLst/>
              <a:rect l="l" t="t" r="r" b="b"/>
              <a:pathLst>
                <a:path w="4253089" h="650540">
                  <a:moveTo>
                    <a:pt x="0" y="0"/>
                  </a:moveTo>
                  <a:lnTo>
                    <a:pt x="4253089" y="0"/>
                  </a:lnTo>
                  <a:lnTo>
                    <a:pt x="4253089" y="650540"/>
                  </a:lnTo>
                  <a:lnTo>
                    <a:pt x="0" y="650540"/>
                  </a:lnTo>
                  <a:close/>
                </a:path>
              </a:pathLst>
            </a:custGeom>
            <a:solidFill>
              <a:srgbClr val="FFFFFF"/>
            </a:solidFill>
          </p:spPr>
        </p:sp>
      </p:grpSp>
      <p:pic>
        <p:nvPicPr>
          <p:cNvPr id="16" name="Picture 16"/>
          <p:cNvPicPr>
            <a:picLocks noChangeAspect="1"/>
          </p:cNvPicPr>
          <p:nvPr/>
        </p:nvPicPr>
        <p:blipFill>
          <a:blip r:embed="rId4"/>
          <a:srcRect/>
          <a:stretch>
            <a:fillRect/>
          </a:stretch>
        </p:blipFill>
        <p:spPr>
          <a:xfrm>
            <a:off x="4210786" y="-1344733"/>
            <a:ext cx="9363075" cy="9363075"/>
          </a:xfrm>
          <a:prstGeom prst="rect">
            <a:avLst/>
          </a:prstGeom>
        </p:spPr>
      </p:pic>
      <p:sp>
        <p:nvSpPr>
          <p:cNvPr id="17" name="TextBox 17"/>
          <p:cNvSpPr txBox="1"/>
          <p:nvPr/>
        </p:nvSpPr>
        <p:spPr>
          <a:xfrm>
            <a:off x="0" y="8176243"/>
            <a:ext cx="18288000" cy="803361"/>
          </a:xfrm>
          <a:prstGeom prst="rect">
            <a:avLst/>
          </a:prstGeom>
        </p:spPr>
        <p:txBody>
          <a:bodyPr wrap="square" lIns="0" tIns="0" rIns="0" bIns="0" rtlCol="0" anchor="t">
            <a:spAutoFit/>
          </a:bodyPr>
          <a:lstStyle/>
          <a:p>
            <a:pPr algn="ctr">
              <a:lnSpc>
                <a:spcPts val="6719"/>
              </a:lnSpc>
              <a:spcBef>
                <a:spcPct val="0"/>
              </a:spcBef>
            </a:pPr>
            <a:r>
              <a:rPr lang="en-US" sz="4800" b="1" dirty="0">
                <a:solidFill>
                  <a:srgbClr val="500000"/>
                </a:solidFill>
                <a:latin typeface="Open Sans"/>
              </a:rPr>
              <a:t>"Whoop Groups": The Value of Consistent Communities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7358" y="746042"/>
            <a:ext cx="11338115" cy="935577"/>
          </a:xfrm>
          <a:prstGeom prst="rect">
            <a:avLst/>
          </a:prstGeom>
        </p:spPr>
        <p:txBody>
          <a:bodyPr wrap="square" lIns="0" tIns="0" rIns="0" bIns="0" rtlCol="0" anchor="t">
            <a:spAutoFit/>
          </a:bodyPr>
          <a:lstStyle/>
          <a:p>
            <a:pPr algn="just">
              <a:lnSpc>
                <a:spcPts val="7839"/>
              </a:lnSpc>
              <a:spcBef>
                <a:spcPct val="0"/>
              </a:spcBef>
            </a:pPr>
            <a:r>
              <a:rPr lang="en-US" sz="5600" b="1" dirty="0">
                <a:solidFill>
                  <a:srgbClr val="500000"/>
                </a:solidFill>
                <a:latin typeface="Open Sans"/>
              </a:rPr>
              <a:t>Whoop Groups:</a:t>
            </a: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sp>
        <p:nvSpPr>
          <p:cNvPr id="32" name="Rectangle 31">
            <a:extLst>
              <a:ext uri="{FF2B5EF4-FFF2-40B4-BE49-F238E27FC236}">
                <a16:creationId xmlns:a16="http://schemas.microsoft.com/office/drawing/2014/main" id="{FA5724E0-D6D0-484F-9FE5-FB84C7506B9F}"/>
              </a:ext>
            </a:extLst>
          </p:cNvPr>
          <p:cNvSpPr/>
          <p:nvPr/>
        </p:nvSpPr>
        <p:spPr>
          <a:xfrm>
            <a:off x="4234588" y="2786910"/>
            <a:ext cx="5020972" cy="584775"/>
          </a:xfrm>
          <a:prstGeom prst="rect">
            <a:avLst/>
          </a:prstGeom>
        </p:spPr>
        <p:txBody>
          <a:bodyPr wrap="square">
            <a:spAutoFit/>
          </a:bodyPr>
          <a:lstStyle/>
          <a:p>
            <a:r>
              <a:rPr lang="en-US" sz="3200" b="1" dirty="0"/>
              <a:t>Four to six students</a:t>
            </a:r>
            <a:endParaRPr lang="en-US" sz="3200" dirty="0"/>
          </a:p>
        </p:txBody>
      </p:sp>
      <p:sp>
        <p:nvSpPr>
          <p:cNvPr id="37" name="Rectangle 36">
            <a:extLst>
              <a:ext uri="{FF2B5EF4-FFF2-40B4-BE49-F238E27FC236}">
                <a16:creationId xmlns:a16="http://schemas.microsoft.com/office/drawing/2014/main" id="{62BB2ACE-831E-41A9-9987-4F1FF958352D}"/>
              </a:ext>
            </a:extLst>
          </p:cNvPr>
          <p:cNvSpPr/>
          <p:nvPr/>
        </p:nvSpPr>
        <p:spPr>
          <a:xfrm>
            <a:off x="2723286" y="2135069"/>
            <a:ext cx="1399742" cy="2646878"/>
          </a:xfrm>
          <a:prstGeom prst="rect">
            <a:avLst/>
          </a:prstGeom>
        </p:spPr>
        <p:txBody>
          <a:bodyPr wrap="none">
            <a:spAutoFit/>
          </a:bodyPr>
          <a:lstStyle/>
          <a:p>
            <a:r>
              <a:rPr lang="en-US" sz="16600" b="1" dirty="0">
                <a:solidFill>
                  <a:srgbClr val="500000"/>
                </a:solidFill>
                <a:latin typeface="Open Sans"/>
              </a:rPr>
              <a:t>1</a:t>
            </a:r>
            <a:endParaRPr lang="en-US" sz="16600" dirty="0"/>
          </a:p>
        </p:txBody>
      </p:sp>
      <p:sp>
        <p:nvSpPr>
          <p:cNvPr id="40" name="Rectangle 39">
            <a:extLst>
              <a:ext uri="{FF2B5EF4-FFF2-40B4-BE49-F238E27FC236}">
                <a16:creationId xmlns:a16="http://schemas.microsoft.com/office/drawing/2014/main" id="{E2EBF8F7-5C36-46C7-A635-6E4908D0B902}"/>
              </a:ext>
            </a:extLst>
          </p:cNvPr>
          <p:cNvSpPr/>
          <p:nvPr/>
        </p:nvSpPr>
        <p:spPr>
          <a:xfrm>
            <a:off x="9699372" y="2135069"/>
            <a:ext cx="1399742" cy="2646878"/>
          </a:xfrm>
          <a:prstGeom prst="rect">
            <a:avLst/>
          </a:prstGeom>
        </p:spPr>
        <p:txBody>
          <a:bodyPr wrap="none">
            <a:spAutoFit/>
          </a:bodyPr>
          <a:lstStyle/>
          <a:p>
            <a:r>
              <a:rPr lang="en-US" sz="16600" b="1" dirty="0">
                <a:solidFill>
                  <a:srgbClr val="500000"/>
                </a:solidFill>
                <a:latin typeface="Open Sans"/>
              </a:rPr>
              <a:t>2</a:t>
            </a:r>
            <a:endParaRPr lang="en-US" sz="16600" dirty="0"/>
          </a:p>
        </p:txBody>
      </p:sp>
      <p:sp>
        <p:nvSpPr>
          <p:cNvPr id="41" name="Rectangle 40">
            <a:extLst>
              <a:ext uri="{FF2B5EF4-FFF2-40B4-BE49-F238E27FC236}">
                <a16:creationId xmlns:a16="http://schemas.microsoft.com/office/drawing/2014/main" id="{6BDA24BA-D3FD-4950-9F95-24BA41F77687}"/>
              </a:ext>
            </a:extLst>
          </p:cNvPr>
          <p:cNvSpPr/>
          <p:nvPr/>
        </p:nvSpPr>
        <p:spPr>
          <a:xfrm>
            <a:off x="882423" y="5526020"/>
            <a:ext cx="1399742" cy="2646878"/>
          </a:xfrm>
          <a:prstGeom prst="rect">
            <a:avLst/>
          </a:prstGeom>
        </p:spPr>
        <p:txBody>
          <a:bodyPr wrap="none">
            <a:spAutoFit/>
          </a:bodyPr>
          <a:lstStyle/>
          <a:p>
            <a:r>
              <a:rPr lang="en-US" sz="16600" b="1" dirty="0">
                <a:solidFill>
                  <a:srgbClr val="500000"/>
                </a:solidFill>
                <a:latin typeface="Open Sans"/>
              </a:rPr>
              <a:t>3</a:t>
            </a:r>
            <a:endParaRPr lang="en-US" sz="16600" dirty="0"/>
          </a:p>
        </p:txBody>
      </p:sp>
      <p:sp>
        <p:nvSpPr>
          <p:cNvPr id="42" name="Rectangle 41">
            <a:extLst>
              <a:ext uri="{FF2B5EF4-FFF2-40B4-BE49-F238E27FC236}">
                <a16:creationId xmlns:a16="http://schemas.microsoft.com/office/drawing/2014/main" id="{44470144-C8A2-452D-9A8D-7699324F37FE}"/>
              </a:ext>
            </a:extLst>
          </p:cNvPr>
          <p:cNvSpPr/>
          <p:nvPr/>
        </p:nvSpPr>
        <p:spPr>
          <a:xfrm>
            <a:off x="6045203" y="5448300"/>
            <a:ext cx="1399742" cy="2646878"/>
          </a:xfrm>
          <a:prstGeom prst="rect">
            <a:avLst/>
          </a:prstGeom>
        </p:spPr>
        <p:txBody>
          <a:bodyPr wrap="none">
            <a:spAutoFit/>
          </a:bodyPr>
          <a:lstStyle/>
          <a:p>
            <a:r>
              <a:rPr lang="en-US" sz="16600" b="1" dirty="0">
                <a:solidFill>
                  <a:srgbClr val="500000"/>
                </a:solidFill>
                <a:latin typeface="Open Sans"/>
              </a:rPr>
              <a:t>4</a:t>
            </a:r>
            <a:endParaRPr lang="en-US" sz="16600" dirty="0"/>
          </a:p>
        </p:txBody>
      </p:sp>
      <p:sp>
        <p:nvSpPr>
          <p:cNvPr id="43" name="Rectangle 42">
            <a:extLst>
              <a:ext uri="{FF2B5EF4-FFF2-40B4-BE49-F238E27FC236}">
                <a16:creationId xmlns:a16="http://schemas.microsoft.com/office/drawing/2014/main" id="{59FD18F3-85EA-42D4-AEFA-D510EAF94429}"/>
              </a:ext>
            </a:extLst>
          </p:cNvPr>
          <p:cNvSpPr/>
          <p:nvPr/>
        </p:nvSpPr>
        <p:spPr>
          <a:xfrm>
            <a:off x="11897945" y="5526020"/>
            <a:ext cx="1399742" cy="2646878"/>
          </a:xfrm>
          <a:prstGeom prst="rect">
            <a:avLst/>
          </a:prstGeom>
        </p:spPr>
        <p:txBody>
          <a:bodyPr wrap="none">
            <a:spAutoFit/>
          </a:bodyPr>
          <a:lstStyle/>
          <a:p>
            <a:r>
              <a:rPr lang="en-US" sz="16600" b="1" dirty="0">
                <a:solidFill>
                  <a:srgbClr val="500000"/>
                </a:solidFill>
                <a:latin typeface="Open Sans"/>
              </a:rPr>
              <a:t>5</a:t>
            </a:r>
            <a:endParaRPr lang="en-US" sz="16600" dirty="0"/>
          </a:p>
        </p:txBody>
      </p:sp>
      <p:sp>
        <p:nvSpPr>
          <p:cNvPr id="3" name="Rectangle 2">
            <a:extLst>
              <a:ext uri="{FF2B5EF4-FFF2-40B4-BE49-F238E27FC236}">
                <a16:creationId xmlns:a16="http://schemas.microsoft.com/office/drawing/2014/main" id="{026F28C0-D226-2361-053B-E4B005DDCF65}"/>
              </a:ext>
            </a:extLst>
          </p:cNvPr>
          <p:cNvSpPr/>
          <p:nvPr/>
        </p:nvSpPr>
        <p:spPr>
          <a:xfrm>
            <a:off x="7444945" y="6260239"/>
            <a:ext cx="5020972" cy="584775"/>
          </a:xfrm>
          <a:prstGeom prst="rect">
            <a:avLst/>
          </a:prstGeom>
        </p:spPr>
        <p:txBody>
          <a:bodyPr wrap="square">
            <a:spAutoFit/>
          </a:bodyPr>
          <a:lstStyle/>
          <a:p>
            <a:r>
              <a:rPr lang="en-US" sz="3200" b="1" dirty="0"/>
              <a:t>Four to six students</a:t>
            </a:r>
            <a:endParaRPr lang="en-US" sz="3200" dirty="0"/>
          </a:p>
        </p:txBody>
      </p:sp>
      <p:sp>
        <p:nvSpPr>
          <p:cNvPr id="27" name="Rectangle 26">
            <a:extLst>
              <a:ext uri="{FF2B5EF4-FFF2-40B4-BE49-F238E27FC236}">
                <a16:creationId xmlns:a16="http://schemas.microsoft.com/office/drawing/2014/main" id="{69E60ECF-A6B1-B915-47D0-B327CA8F01D0}"/>
              </a:ext>
            </a:extLst>
          </p:cNvPr>
          <p:cNvSpPr/>
          <p:nvPr/>
        </p:nvSpPr>
        <p:spPr>
          <a:xfrm>
            <a:off x="13495349" y="6186964"/>
            <a:ext cx="5020972" cy="584775"/>
          </a:xfrm>
          <a:prstGeom prst="rect">
            <a:avLst/>
          </a:prstGeom>
        </p:spPr>
        <p:txBody>
          <a:bodyPr wrap="square">
            <a:spAutoFit/>
          </a:bodyPr>
          <a:lstStyle/>
          <a:p>
            <a:r>
              <a:rPr lang="en-US" sz="3200" b="1" dirty="0"/>
              <a:t>Four to six students</a:t>
            </a:r>
            <a:endParaRPr lang="en-US" sz="3200" dirty="0"/>
          </a:p>
        </p:txBody>
      </p:sp>
      <p:sp>
        <p:nvSpPr>
          <p:cNvPr id="28" name="Rectangle 27">
            <a:extLst>
              <a:ext uri="{FF2B5EF4-FFF2-40B4-BE49-F238E27FC236}">
                <a16:creationId xmlns:a16="http://schemas.microsoft.com/office/drawing/2014/main" id="{7D7E5061-9129-3414-E586-4B003EDAFD34}"/>
              </a:ext>
            </a:extLst>
          </p:cNvPr>
          <p:cNvSpPr/>
          <p:nvPr/>
        </p:nvSpPr>
        <p:spPr>
          <a:xfrm>
            <a:off x="2282165" y="6330541"/>
            <a:ext cx="5020972" cy="584775"/>
          </a:xfrm>
          <a:prstGeom prst="rect">
            <a:avLst/>
          </a:prstGeom>
        </p:spPr>
        <p:txBody>
          <a:bodyPr wrap="square">
            <a:spAutoFit/>
          </a:bodyPr>
          <a:lstStyle/>
          <a:p>
            <a:r>
              <a:rPr lang="en-US" sz="3200" b="1" dirty="0"/>
              <a:t>Four to six students</a:t>
            </a:r>
            <a:endParaRPr lang="en-US" sz="3200" dirty="0"/>
          </a:p>
        </p:txBody>
      </p:sp>
      <p:sp>
        <p:nvSpPr>
          <p:cNvPr id="29" name="Rectangle 28">
            <a:extLst>
              <a:ext uri="{FF2B5EF4-FFF2-40B4-BE49-F238E27FC236}">
                <a16:creationId xmlns:a16="http://schemas.microsoft.com/office/drawing/2014/main" id="{B8FAAD2C-98E0-A815-F9F0-8A47E56FB9CC}"/>
              </a:ext>
            </a:extLst>
          </p:cNvPr>
          <p:cNvSpPr/>
          <p:nvPr/>
        </p:nvSpPr>
        <p:spPr>
          <a:xfrm>
            <a:off x="11542926" y="2786910"/>
            <a:ext cx="5020972" cy="584775"/>
          </a:xfrm>
          <a:prstGeom prst="rect">
            <a:avLst/>
          </a:prstGeom>
        </p:spPr>
        <p:txBody>
          <a:bodyPr wrap="square">
            <a:spAutoFit/>
          </a:bodyPr>
          <a:lstStyle/>
          <a:p>
            <a:r>
              <a:rPr lang="en-US" sz="3200" b="1" dirty="0"/>
              <a:t>Four to six students</a:t>
            </a:r>
            <a:endParaRPr lang="en-US" sz="3200" dirty="0"/>
          </a:p>
        </p:txBody>
      </p:sp>
    </p:spTree>
    <p:extLst>
      <p:ext uri="{BB962C8B-B14F-4D97-AF65-F5344CB8AC3E}">
        <p14:creationId xmlns:p14="http://schemas.microsoft.com/office/powerpoint/2010/main" val="28003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500"/>
                                        <p:tgtEl>
                                          <p:spTgt spid="43"/>
                                        </p:tgtEl>
                                      </p:cBhvr>
                                    </p:animEffect>
                                  </p:childTnLst>
                                </p:cTn>
                              </p:par>
                            </p:childTnLst>
                          </p:cTn>
                        </p:par>
                        <p:par>
                          <p:cTn id="41" fill="hold">
                            <p:stCondLst>
                              <p:cond delay="3500"/>
                            </p:stCondLst>
                            <p:childTnLst>
                              <p:par>
                                <p:cTn id="42" presetID="22" presetClass="entr" presetSubtype="8" fill="hold" grpId="0" nodeType="afterEffect">
                                  <p:stCondLst>
                                    <p:cond delay="50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40" grpId="0"/>
      <p:bldP spid="41" grpId="0"/>
      <p:bldP spid="42" grpId="0"/>
      <p:bldP spid="43" grpId="0"/>
      <p:bldP spid="3"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erson in a red blouse and green skirt pointing at a blackboard">
            <a:extLst>
              <a:ext uri="{FF2B5EF4-FFF2-40B4-BE49-F238E27FC236}">
                <a16:creationId xmlns:a16="http://schemas.microsoft.com/office/drawing/2014/main" id="{1767E73B-5120-45CF-7595-1037D3F03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4375"/>
            <a:ext cx="18288000" cy="11001375"/>
          </a:xfrm>
          <a:prstGeom prst="rect">
            <a:avLst/>
          </a:prstGeom>
        </p:spPr>
      </p:pic>
      <p:sp>
        <p:nvSpPr>
          <p:cNvPr id="2" name="TextBox 2"/>
          <p:cNvSpPr txBox="1"/>
          <p:nvPr/>
        </p:nvSpPr>
        <p:spPr>
          <a:xfrm>
            <a:off x="727358" y="301787"/>
            <a:ext cx="11338115" cy="850525"/>
          </a:xfrm>
          <a:prstGeom prst="rect">
            <a:avLst/>
          </a:prstGeom>
        </p:spPr>
        <p:txBody>
          <a:bodyPr wrap="square" lIns="0" tIns="0" rIns="0" bIns="0" rtlCol="0" anchor="t">
            <a:spAutoFit/>
          </a:bodyPr>
          <a:lstStyle/>
          <a:p>
            <a:pPr algn="just">
              <a:lnSpc>
                <a:spcPts val="7839"/>
              </a:lnSpc>
              <a:spcBef>
                <a:spcPct val="0"/>
              </a:spcBef>
            </a:pPr>
            <a:r>
              <a:rPr lang="en-US" sz="5600" b="1" dirty="0">
                <a:solidFill>
                  <a:srgbClr val="FFFF00"/>
                </a:solidFill>
                <a:latin typeface="Open Sans"/>
              </a:rPr>
              <a:t>Whoop Groups:</a:t>
            </a: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4"/>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sp>
        <p:nvSpPr>
          <p:cNvPr id="32" name="Rectangle 31">
            <a:extLst>
              <a:ext uri="{FF2B5EF4-FFF2-40B4-BE49-F238E27FC236}">
                <a16:creationId xmlns:a16="http://schemas.microsoft.com/office/drawing/2014/main" id="{FA5724E0-D6D0-484F-9FE5-FB84C7506B9F}"/>
              </a:ext>
            </a:extLst>
          </p:cNvPr>
          <p:cNvSpPr/>
          <p:nvPr/>
        </p:nvSpPr>
        <p:spPr>
          <a:xfrm>
            <a:off x="1919616" y="2400300"/>
            <a:ext cx="5020972" cy="707886"/>
          </a:xfrm>
          <a:prstGeom prst="rect">
            <a:avLst/>
          </a:prstGeom>
        </p:spPr>
        <p:txBody>
          <a:bodyPr wrap="square">
            <a:spAutoFit/>
          </a:bodyPr>
          <a:lstStyle/>
          <a:p>
            <a:pPr algn="just"/>
            <a:r>
              <a:rPr lang="en-US" sz="4000" b="1" dirty="0">
                <a:solidFill>
                  <a:srgbClr val="FFFF00"/>
                </a:solidFill>
              </a:rPr>
              <a:t>Life Maps and Goals</a:t>
            </a:r>
            <a:endParaRPr lang="en-US" sz="4000" dirty="0">
              <a:solidFill>
                <a:srgbClr val="FFFF00"/>
              </a:solidFill>
            </a:endParaRPr>
          </a:p>
        </p:txBody>
      </p:sp>
      <p:sp>
        <p:nvSpPr>
          <p:cNvPr id="30" name="Rectangle 29">
            <a:extLst>
              <a:ext uri="{FF2B5EF4-FFF2-40B4-BE49-F238E27FC236}">
                <a16:creationId xmlns:a16="http://schemas.microsoft.com/office/drawing/2014/main" id="{67236768-3A93-116E-A7AA-1AE15EC4B609}"/>
              </a:ext>
            </a:extLst>
          </p:cNvPr>
          <p:cNvSpPr/>
          <p:nvPr/>
        </p:nvSpPr>
        <p:spPr>
          <a:xfrm>
            <a:off x="9663760" y="2400300"/>
            <a:ext cx="6704623" cy="707886"/>
          </a:xfrm>
          <a:prstGeom prst="rect">
            <a:avLst/>
          </a:prstGeom>
        </p:spPr>
        <p:txBody>
          <a:bodyPr wrap="square">
            <a:spAutoFit/>
          </a:bodyPr>
          <a:lstStyle/>
          <a:p>
            <a:r>
              <a:rPr lang="en-US" sz="4000" b="1" dirty="0">
                <a:solidFill>
                  <a:srgbClr val="FFFF00"/>
                </a:solidFill>
              </a:rPr>
              <a:t>“Do You Know” presentations</a:t>
            </a:r>
            <a:endParaRPr lang="en-US" sz="4000" dirty="0">
              <a:solidFill>
                <a:srgbClr val="FFFF00"/>
              </a:solidFill>
            </a:endParaRPr>
          </a:p>
        </p:txBody>
      </p:sp>
      <p:sp>
        <p:nvSpPr>
          <p:cNvPr id="31" name="Rectangle 30">
            <a:extLst>
              <a:ext uri="{FF2B5EF4-FFF2-40B4-BE49-F238E27FC236}">
                <a16:creationId xmlns:a16="http://schemas.microsoft.com/office/drawing/2014/main" id="{19AB6755-4B04-50AE-A43F-F0268863958A}"/>
              </a:ext>
            </a:extLst>
          </p:cNvPr>
          <p:cNvSpPr/>
          <p:nvPr/>
        </p:nvSpPr>
        <p:spPr>
          <a:xfrm>
            <a:off x="5567979" y="4295652"/>
            <a:ext cx="5020972" cy="707886"/>
          </a:xfrm>
          <a:prstGeom prst="rect">
            <a:avLst/>
          </a:prstGeom>
        </p:spPr>
        <p:txBody>
          <a:bodyPr wrap="square">
            <a:spAutoFit/>
          </a:bodyPr>
          <a:lstStyle/>
          <a:p>
            <a:r>
              <a:rPr lang="en-US" sz="4000" b="1" dirty="0">
                <a:solidFill>
                  <a:srgbClr val="FFFF00"/>
                </a:solidFill>
              </a:rPr>
              <a:t>Debriefs</a:t>
            </a:r>
            <a:endParaRPr lang="en-US" sz="4000" dirty="0">
              <a:solidFill>
                <a:srgbClr val="FFFF00"/>
              </a:solidFill>
            </a:endParaRPr>
          </a:p>
        </p:txBody>
      </p:sp>
      <p:sp>
        <p:nvSpPr>
          <p:cNvPr id="33" name="Rectangle 32">
            <a:extLst>
              <a:ext uri="{FF2B5EF4-FFF2-40B4-BE49-F238E27FC236}">
                <a16:creationId xmlns:a16="http://schemas.microsoft.com/office/drawing/2014/main" id="{2FD3C5B5-9AB7-CDA8-1DC8-5A679295F22B}"/>
              </a:ext>
            </a:extLst>
          </p:cNvPr>
          <p:cNvSpPr/>
          <p:nvPr/>
        </p:nvSpPr>
        <p:spPr>
          <a:xfrm>
            <a:off x="3281201" y="6050266"/>
            <a:ext cx="5020972" cy="707886"/>
          </a:xfrm>
          <a:prstGeom prst="rect">
            <a:avLst/>
          </a:prstGeom>
        </p:spPr>
        <p:txBody>
          <a:bodyPr wrap="square">
            <a:spAutoFit/>
          </a:bodyPr>
          <a:lstStyle/>
          <a:p>
            <a:r>
              <a:rPr lang="en-US" sz="4000" b="1" dirty="0">
                <a:solidFill>
                  <a:srgbClr val="FFFF00"/>
                </a:solidFill>
              </a:rPr>
              <a:t>In-class Group Work</a:t>
            </a:r>
            <a:endParaRPr lang="en-US" sz="4000" dirty="0">
              <a:solidFill>
                <a:srgbClr val="FFFF00"/>
              </a:solidFill>
            </a:endParaRPr>
          </a:p>
        </p:txBody>
      </p:sp>
      <p:sp>
        <p:nvSpPr>
          <p:cNvPr id="36" name="Rectangle 35">
            <a:extLst>
              <a:ext uri="{FF2B5EF4-FFF2-40B4-BE49-F238E27FC236}">
                <a16:creationId xmlns:a16="http://schemas.microsoft.com/office/drawing/2014/main" id="{2113AFF5-807F-980B-8AA7-9B5BA3DD787D}"/>
              </a:ext>
            </a:extLst>
          </p:cNvPr>
          <p:cNvSpPr/>
          <p:nvPr/>
        </p:nvSpPr>
        <p:spPr>
          <a:xfrm>
            <a:off x="3281201" y="7771561"/>
            <a:ext cx="7744145" cy="707886"/>
          </a:xfrm>
          <a:prstGeom prst="rect">
            <a:avLst/>
          </a:prstGeom>
        </p:spPr>
        <p:txBody>
          <a:bodyPr wrap="square">
            <a:spAutoFit/>
          </a:bodyPr>
          <a:lstStyle/>
          <a:p>
            <a:r>
              <a:rPr lang="en-US" sz="4000" b="1" dirty="0">
                <a:solidFill>
                  <a:srgbClr val="FFFF00"/>
                </a:solidFill>
              </a:rPr>
              <a:t>Whole Class Discussion Fallback</a:t>
            </a:r>
            <a:endParaRPr lang="en-US" sz="4000" dirty="0">
              <a:solidFill>
                <a:srgbClr val="FFFF00"/>
              </a:solidFill>
            </a:endParaRPr>
          </a:p>
        </p:txBody>
      </p:sp>
    </p:spTree>
    <p:extLst>
      <p:ext uri="{BB962C8B-B14F-4D97-AF65-F5344CB8AC3E}">
        <p14:creationId xmlns:p14="http://schemas.microsoft.com/office/powerpoint/2010/main" val="152198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0" grpId="0"/>
      <p:bldP spid="31" grpId="0"/>
      <p:bldP spid="33"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46042"/>
            <a:ext cx="11036773" cy="952714"/>
          </a:xfrm>
          <a:prstGeom prst="rect">
            <a:avLst/>
          </a:prstGeom>
        </p:spPr>
        <p:txBody>
          <a:bodyPr lIns="0" tIns="0" rIns="0" bIns="0" rtlCol="0" anchor="t">
            <a:spAutoFit/>
          </a:bodyPr>
          <a:lstStyle/>
          <a:p>
            <a:pPr algn="just">
              <a:lnSpc>
                <a:spcPts val="7839"/>
              </a:lnSpc>
              <a:spcBef>
                <a:spcPct val="0"/>
              </a:spcBef>
            </a:pPr>
            <a:r>
              <a:rPr lang="en-US" sz="5600" b="1" dirty="0">
                <a:solidFill>
                  <a:srgbClr val="500000"/>
                </a:solidFill>
                <a:latin typeface="Open Sans"/>
              </a:rPr>
              <a:t>Community Guidelines</a:t>
            </a:r>
          </a:p>
        </p:txBody>
      </p:sp>
      <p:sp>
        <p:nvSpPr>
          <p:cNvPr id="3" name="TextBox 3"/>
          <p:cNvSpPr txBox="1"/>
          <p:nvPr/>
        </p:nvSpPr>
        <p:spPr>
          <a:xfrm>
            <a:off x="8610600" y="2277616"/>
            <a:ext cx="8991600" cy="872034"/>
          </a:xfrm>
          <a:prstGeom prst="rect">
            <a:avLst/>
          </a:prstGeom>
        </p:spPr>
        <p:txBody>
          <a:bodyPr wrap="square" lIns="0" tIns="0" rIns="0" bIns="0" rtlCol="0" anchor="t">
            <a:spAutoFit/>
          </a:bodyPr>
          <a:lstStyle/>
          <a:p>
            <a:pPr>
              <a:lnSpc>
                <a:spcPts val="3359"/>
              </a:lnSpc>
            </a:pP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a:lnSpc>
                <a:spcPts val="3359"/>
              </a:lnSpc>
            </a:pP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sp>
        <p:nvSpPr>
          <p:cNvPr id="27" name="TextBox 3"/>
          <p:cNvSpPr txBox="1"/>
          <p:nvPr/>
        </p:nvSpPr>
        <p:spPr>
          <a:xfrm>
            <a:off x="1625235" y="2277616"/>
            <a:ext cx="15443566" cy="1744067"/>
          </a:xfrm>
          <a:prstGeom prst="rect">
            <a:avLst/>
          </a:prstGeom>
        </p:spPr>
        <p:txBody>
          <a:bodyPr wrap="square" lIns="0" tIns="0" rIns="0" bIns="0" rtlCol="0" anchor="t">
            <a:spAutoFit/>
          </a:bodyPr>
          <a:lstStyle/>
          <a:p>
            <a:pPr>
              <a:lnSpc>
                <a:spcPts val="3359"/>
              </a:lnSpc>
            </a:pPr>
            <a:endParaRPr lang="en-US" sz="4000" dirty="0">
              <a:latin typeface="Open Sans" panose="020B0606030504020204" pitchFamily="34" charset="0"/>
              <a:ea typeface="Open Sans" panose="020B0606030504020204" pitchFamily="34" charset="0"/>
              <a:cs typeface="Open Sans" panose="020B0606030504020204" pitchFamily="34" charset="0"/>
            </a:endParaRPr>
          </a:p>
          <a:p>
            <a:pPr>
              <a:lnSpc>
                <a:spcPts val="3359"/>
              </a:lnSpc>
            </a:pPr>
            <a:endParaRPr lang="en-US" sz="4000" dirty="0">
              <a:latin typeface="Open Sans" panose="020B0606030504020204" pitchFamily="34" charset="0"/>
              <a:ea typeface="Open Sans" panose="020B0606030504020204" pitchFamily="34" charset="0"/>
              <a:cs typeface="Open Sans" panose="020B0606030504020204" pitchFamily="34" charset="0"/>
            </a:endParaRPr>
          </a:p>
          <a:p>
            <a:pPr>
              <a:lnSpc>
                <a:spcPts val="3359"/>
              </a:lnSpc>
            </a:pP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a:lnSpc>
                <a:spcPts val="3359"/>
              </a:lnSpc>
            </a:pP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descr="Image result for community guide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602" y="3298499"/>
            <a:ext cx="7001702" cy="393586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Our current Community Guidelines:  1) Keep what we talk about here, 2) Be kind/nice to each other">
            <a:extLst>
              <a:ext uri="{FF2B5EF4-FFF2-40B4-BE49-F238E27FC236}">
                <a16:creationId xmlns:a16="http://schemas.microsoft.com/office/drawing/2014/main" id="{12BC5F36-1C0F-4606-80C4-DC6153E5C302}"/>
              </a:ext>
            </a:extLst>
          </p:cNvPr>
          <p:cNvPicPr>
            <a:picLocks noChangeAspect="1"/>
          </p:cNvPicPr>
          <p:nvPr/>
        </p:nvPicPr>
        <p:blipFill>
          <a:blip r:embed="rId5"/>
          <a:stretch>
            <a:fillRect/>
          </a:stretch>
        </p:blipFill>
        <p:spPr>
          <a:xfrm>
            <a:off x="8730488" y="3298499"/>
            <a:ext cx="8414512" cy="3978601"/>
          </a:xfrm>
          <a:prstGeom prst="rect">
            <a:avLst/>
          </a:prstGeom>
        </p:spPr>
      </p:pic>
    </p:spTree>
    <p:extLst>
      <p:ext uri="{BB962C8B-B14F-4D97-AF65-F5344CB8AC3E}">
        <p14:creationId xmlns:p14="http://schemas.microsoft.com/office/powerpoint/2010/main" val="1683157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46042"/>
            <a:ext cx="11036773" cy="952714"/>
          </a:xfrm>
          <a:prstGeom prst="rect">
            <a:avLst/>
          </a:prstGeom>
        </p:spPr>
        <p:txBody>
          <a:bodyPr lIns="0" tIns="0" rIns="0" bIns="0" rtlCol="0" anchor="t">
            <a:spAutoFit/>
          </a:bodyPr>
          <a:lstStyle/>
          <a:p>
            <a:pPr algn="just">
              <a:lnSpc>
                <a:spcPts val="7839"/>
              </a:lnSpc>
              <a:spcBef>
                <a:spcPct val="0"/>
              </a:spcBef>
            </a:pPr>
            <a:r>
              <a:rPr lang="en-US" sz="5600" b="1" dirty="0">
                <a:solidFill>
                  <a:srgbClr val="500000"/>
                </a:solidFill>
                <a:latin typeface="Open Sans"/>
              </a:rPr>
              <a:t>Introductions</a:t>
            </a: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026" name="Picture 2" descr="A question of language: How to form questions in English">
            <a:extLst>
              <a:ext uri="{FF2B5EF4-FFF2-40B4-BE49-F238E27FC236}">
                <a16:creationId xmlns:a16="http://schemas.microsoft.com/office/drawing/2014/main" id="{B9940CEC-F904-4E11-9F4B-931212132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71450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3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7358" y="746042"/>
            <a:ext cx="11338115" cy="935577"/>
          </a:xfrm>
          <a:prstGeom prst="rect">
            <a:avLst/>
          </a:prstGeom>
        </p:spPr>
        <p:txBody>
          <a:bodyPr wrap="square" lIns="0" tIns="0" rIns="0" bIns="0" rtlCol="0" anchor="t">
            <a:spAutoFit/>
          </a:bodyPr>
          <a:lstStyle/>
          <a:p>
            <a:pPr algn="just">
              <a:lnSpc>
                <a:spcPts val="7839"/>
              </a:lnSpc>
              <a:spcBef>
                <a:spcPct val="0"/>
              </a:spcBef>
            </a:pPr>
            <a:r>
              <a:rPr lang="en-US" sz="5600" b="1" dirty="0">
                <a:solidFill>
                  <a:srgbClr val="500000"/>
                </a:solidFill>
                <a:latin typeface="Open Sans"/>
              </a:rPr>
              <a:t>Howdy!  What’s Happening?</a:t>
            </a: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grpSp>
        <p:nvGrpSpPr>
          <p:cNvPr id="27" name="Group 26"/>
          <p:cNvGrpSpPr/>
          <p:nvPr/>
        </p:nvGrpSpPr>
        <p:grpSpPr>
          <a:xfrm>
            <a:off x="727358" y="2430016"/>
            <a:ext cx="7888672" cy="6021096"/>
            <a:chOff x="727358" y="2430016"/>
            <a:chExt cx="7888672" cy="6021096"/>
          </a:xfrm>
        </p:grpSpPr>
        <p:sp>
          <p:nvSpPr>
            <p:cNvPr id="3" name="TextBox 3"/>
            <p:cNvSpPr txBox="1"/>
            <p:nvPr/>
          </p:nvSpPr>
          <p:spPr>
            <a:xfrm>
              <a:off x="727358" y="2430016"/>
              <a:ext cx="7351107" cy="436017"/>
            </a:xfrm>
            <a:prstGeom prst="rect">
              <a:avLst/>
            </a:prstGeom>
          </p:spPr>
          <p:txBody>
            <a:bodyPr wrap="square" lIns="0" tIns="0" rIns="0" bIns="0" rtlCol="0" anchor="t">
              <a:spAutoFit/>
            </a:bodyPr>
            <a:lstStyle/>
            <a:p>
              <a:pPr>
                <a:lnSpc>
                  <a:spcPts val="3359"/>
                </a:lnSpc>
                <a:spcBef>
                  <a:spcPts val="4200"/>
                </a:spcBef>
              </a:pPr>
              <a:r>
                <a:rPr lang="en-US" sz="6000" dirty="0">
                  <a:latin typeface="Open Sans" panose="020B0606030504020204" pitchFamily="34" charset="0"/>
                  <a:ea typeface="Open Sans" panose="020B0606030504020204" pitchFamily="34" charset="0"/>
                  <a:cs typeface="Open Sans" panose="020B0606030504020204" pitchFamily="34" charset="0"/>
                </a:rPr>
                <a:t>Whoops!</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https://www.tamu.edu/traditions/images/aggie-culture/aggie-terminology/whoop/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727358" y="3193312"/>
              <a:ext cx="7888672" cy="5257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rot="266755">
            <a:off x="9705475" y="3372416"/>
            <a:ext cx="6672344" cy="5126536"/>
            <a:chOff x="8616030" y="2357440"/>
            <a:chExt cx="7995187" cy="6093672"/>
          </a:xfrm>
        </p:grpSpPr>
        <p:sp>
          <p:nvSpPr>
            <p:cNvPr id="28" name="TextBox 3"/>
            <p:cNvSpPr txBox="1"/>
            <p:nvPr/>
          </p:nvSpPr>
          <p:spPr>
            <a:xfrm>
              <a:off x="8616030" y="2357440"/>
              <a:ext cx="7995187" cy="1017186"/>
            </a:xfrm>
            <a:prstGeom prst="rect">
              <a:avLst/>
            </a:prstGeom>
          </p:spPr>
          <p:txBody>
            <a:bodyPr wrap="square" lIns="0" tIns="0" rIns="0" bIns="0" rtlCol="0" anchor="t">
              <a:spAutoFit/>
            </a:bodyPr>
            <a:lstStyle/>
            <a:p>
              <a:pPr algn="r">
                <a:lnSpc>
                  <a:spcPts val="3359"/>
                </a:lnSpc>
                <a:spcBef>
                  <a:spcPts val="4200"/>
                </a:spcBef>
              </a:pPr>
              <a:r>
                <a:rPr lang="en-US" sz="6000" dirty="0">
                  <a:latin typeface="Open Sans" panose="020B0606030504020204" pitchFamily="34" charset="0"/>
                  <a:ea typeface="Open Sans" panose="020B0606030504020204" pitchFamily="34" charset="0"/>
                  <a:cs typeface="Open Sans" panose="020B0606030504020204" pitchFamily="34" charset="0"/>
                </a:rPr>
                <a:t>&amp;                  Poops!</a:t>
              </a:r>
            </a:p>
            <a:p>
              <a:pPr>
                <a:lnSpc>
                  <a:spcPts val="3359"/>
                </a:lnSpc>
              </a:pPr>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WHO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7148" y="3238500"/>
              <a:ext cx="7044069" cy="521261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20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3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7358" y="746042"/>
            <a:ext cx="11338115" cy="935577"/>
          </a:xfrm>
          <a:prstGeom prst="rect">
            <a:avLst/>
          </a:prstGeom>
        </p:spPr>
        <p:txBody>
          <a:bodyPr wrap="square" lIns="0" tIns="0" rIns="0" bIns="0" rtlCol="0" anchor="t">
            <a:spAutoFit/>
          </a:bodyPr>
          <a:lstStyle/>
          <a:p>
            <a:pPr algn="just">
              <a:lnSpc>
                <a:spcPts val="7839"/>
              </a:lnSpc>
              <a:spcBef>
                <a:spcPct val="0"/>
              </a:spcBef>
            </a:pPr>
            <a:r>
              <a:rPr lang="en-US" sz="5600" b="1" dirty="0">
                <a:solidFill>
                  <a:srgbClr val="500000"/>
                </a:solidFill>
                <a:latin typeface="Open Sans"/>
              </a:rPr>
              <a:t>Growing Community Revisited</a:t>
            </a: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sp>
        <p:nvSpPr>
          <p:cNvPr id="32" name="Rectangle 31">
            <a:extLst>
              <a:ext uri="{FF2B5EF4-FFF2-40B4-BE49-F238E27FC236}">
                <a16:creationId xmlns:a16="http://schemas.microsoft.com/office/drawing/2014/main" id="{FA5724E0-D6D0-484F-9FE5-FB84C7506B9F}"/>
              </a:ext>
            </a:extLst>
          </p:cNvPr>
          <p:cNvSpPr/>
          <p:nvPr/>
        </p:nvSpPr>
        <p:spPr>
          <a:xfrm>
            <a:off x="1928955" y="2171700"/>
            <a:ext cx="6662200" cy="5536900"/>
          </a:xfrm>
          <a:prstGeom prst="rect">
            <a:avLst/>
          </a:prstGeom>
        </p:spPr>
        <p:txBody>
          <a:bodyPr wrap="square">
            <a:spAutoFit/>
          </a:bodyPr>
          <a:lstStyle/>
          <a:p>
            <a:pPr marL="457200" indent="-457200">
              <a:lnSpc>
                <a:spcPct val="150000"/>
              </a:lnSpc>
              <a:buFont typeface="Arial" panose="020B0604020202020204" pitchFamily="34" charset="0"/>
              <a:buChar char="•"/>
            </a:pPr>
            <a:r>
              <a:rPr lang="en-US" sz="4000" dirty="0"/>
              <a:t>Being Known</a:t>
            </a:r>
          </a:p>
          <a:p>
            <a:pPr marL="457200" indent="-457200">
              <a:lnSpc>
                <a:spcPct val="150000"/>
              </a:lnSpc>
              <a:buFont typeface="Arial" panose="020B0604020202020204" pitchFamily="34" charset="0"/>
              <a:buChar char="•"/>
            </a:pPr>
            <a:r>
              <a:rPr lang="en-US" sz="4000" dirty="0"/>
              <a:t>Regular Interactions</a:t>
            </a:r>
          </a:p>
          <a:p>
            <a:pPr marL="457200" indent="-457200">
              <a:lnSpc>
                <a:spcPct val="150000"/>
              </a:lnSpc>
              <a:buFont typeface="Arial" panose="020B0604020202020204" pitchFamily="34" charset="0"/>
              <a:buChar char="•"/>
            </a:pPr>
            <a:r>
              <a:rPr lang="en-US" sz="4000" dirty="0">
                <a:sym typeface="Wingdings" panose="05000000000000000000" pitchFamily="2" charset="2"/>
              </a:rPr>
              <a:t>Teamwork  team building</a:t>
            </a:r>
          </a:p>
          <a:p>
            <a:pPr marL="457200" indent="-457200">
              <a:lnSpc>
                <a:spcPct val="150000"/>
              </a:lnSpc>
              <a:buFont typeface="Arial" panose="020B0604020202020204" pitchFamily="34" charset="0"/>
              <a:buChar char="•"/>
            </a:pPr>
            <a:r>
              <a:rPr lang="en-US" sz="4000" dirty="0"/>
              <a:t>Affinity &amp; Diversity</a:t>
            </a:r>
          </a:p>
          <a:p>
            <a:pPr marL="457200" indent="-457200">
              <a:lnSpc>
                <a:spcPct val="150000"/>
              </a:lnSpc>
              <a:buFont typeface="Arial" panose="020B0604020202020204" pitchFamily="34" charset="0"/>
              <a:buChar char="•"/>
            </a:pPr>
            <a:r>
              <a:rPr lang="en-US" sz="4000" dirty="0"/>
              <a:t>Built-in Discussion Forum</a:t>
            </a:r>
          </a:p>
          <a:p>
            <a:pPr marL="457200" indent="-457200">
              <a:lnSpc>
                <a:spcPct val="150000"/>
              </a:lnSpc>
              <a:buFont typeface="Arial" panose="020B0604020202020204" pitchFamily="34" charset="0"/>
              <a:buChar char="•"/>
            </a:pPr>
            <a:r>
              <a:rPr lang="en-US" sz="4000" dirty="0"/>
              <a:t>Potential: Offline/Ongoing</a:t>
            </a:r>
          </a:p>
        </p:txBody>
      </p:sp>
      <p:pic>
        <p:nvPicPr>
          <p:cNvPr id="27" name="Picture 26" descr="A group of people putting their hands together">
            <a:extLst>
              <a:ext uri="{FF2B5EF4-FFF2-40B4-BE49-F238E27FC236}">
                <a16:creationId xmlns:a16="http://schemas.microsoft.com/office/drawing/2014/main" id="{5CE8C2D8-72A6-3C96-7262-FE18FA019142}"/>
              </a:ext>
            </a:extLst>
          </p:cNvPr>
          <p:cNvPicPr>
            <a:picLocks noChangeAspect="1"/>
          </p:cNvPicPr>
          <p:nvPr/>
        </p:nvPicPr>
        <p:blipFill rotWithShape="1">
          <a:blip r:embed="rId4">
            <a:extLst>
              <a:ext uri="{28A0092B-C50C-407E-A947-70E740481C1C}">
                <a14:useLocalDpi xmlns:a14="http://schemas.microsoft.com/office/drawing/2010/main" val="0"/>
              </a:ext>
            </a:extLst>
          </a:blip>
          <a:srcRect l="-61" t="15347" r="61" b="25247"/>
          <a:stretch/>
        </p:blipFill>
        <p:spPr>
          <a:xfrm>
            <a:off x="9677400" y="2400300"/>
            <a:ext cx="6865151" cy="5486400"/>
          </a:xfrm>
          <a:prstGeom prst="rect">
            <a:avLst/>
          </a:prstGeom>
        </p:spPr>
      </p:pic>
    </p:spTree>
    <p:extLst>
      <p:ext uri="{BB962C8B-B14F-4D97-AF65-F5344CB8AC3E}">
        <p14:creationId xmlns:p14="http://schemas.microsoft.com/office/powerpoint/2010/main" val="24153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4" end="4"/>
                                            </p:txEl>
                                          </p:spTgt>
                                        </p:tgtEl>
                                        <p:attrNameLst>
                                          <p:attrName>style.visibility</p:attrName>
                                        </p:attrNameLst>
                                      </p:cBhvr>
                                      <p:to>
                                        <p:strVal val="visible"/>
                                      </p:to>
                                    </p:set>
                                    <p:animEffect transition="in" filter="fade">
                                      <p:cBhvr>
                                        <p:cTn id="27" dur="500"/>
                                        <p:tgtEl>
                                          <p:spTgt spid="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xEl>
                                              <p:pRg st="5" end="5"/>
                                            </p:txEl>
                                          </p:spTgt>
                                        </p:tgtEl>
                                        <p:attrNameLst>
                                          <p:attrName>style.visibility</p:attrName>
                                        </p:attrNameLst>
                                      </p:cBhvr>
                                      <p:to>
                                        <p:strVal val="visible"/>
                                      </p:to>
                                    </p:set>
                                    <p:animEffect transition="in" filter="fade">
                                      <p:cBhvr>
                                        <p:cTn id="32" dur="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46042"/>
            <a:ext cx="11036773" cy="952714"/>
          </a:xfrm>
          <a:prstGeom prst="rect">
            <a:avLst/>
          </a:prstGeom>
        </p:spPr>
        <p:txBody>
          <a:bodyPr lIns="0" tIns="0" rIns="0" bIns="0" rtlCol="0" anchor="t">
            <a:spAutoFit/>
          </a:bodyPr>
          <a:lstStyle/>
          <a:p>
            <a:pPr algn="just">
              <a:lnSpc>
                <a:spcPts val="7839"/>
              </a:lnSpc>
              <a:spcBef>
                <a:spcPct val="0"/>
              </a:spcBef>
            </a:pPr>
            <a:r>
              <a:rPr lang="en-US" sz="5600" b="1" dirty="0">
                <a:solidFill>
                  <a:srgbClr val="500000"/>
                </a:solidFill>
                <a:latin typeface="Open Sans"/>
              </a:rPr>
              <a:t>Debrief</a:t>
            </a:r>
          </a:p>
        </p:txBody>
      </p:sp>
      <p:sp>
        <p:nvSpPr>
          <p:cNvPr id="3" name="TextBox 3"/>
          <p:cNvSpPr txBox="1"/>
          <p:nvPr/>
        </p:nvSpPr>
        <p:spPr>
          <a:xfrm>
            <a:off x="1028700" y="2277616"/>
            <a:ext cx="16573500" cy="3606115"/>
          </a:xfrm>
          <a:prstGeom prst="rect">
            <a:avLst/>
          </a:prstGeom>
        </p:spPr>
        <p:txBody>
          <a:bodyPr wrap="square" lIns="0" tIns="0" rIns="0" bIns="0" rtlCol="0" anchor="t">
            <a:spAutoFit/>
          </a:bodyPr>
          <a:lstStyle/>
          <a:p>
            <a:pPr>
              <a:lnSpc>
                <a:spcPts val="3359"/>
              </a:lnSpc>
            </a:pPr>
            <a:r>
              <a:rPr lang="en-US" sz="4000" dirty="0">
                <a:latin typeface="Open Sans" panose="020B0606030504020204" pitchFamily="34" charset="0"/>
                <a:ea typeface="Open Sans" panose="020B0606030504020204" pitchFamily="34" charset="0"/>
                <a:cs typeface="Open Sans" panose="020B0606030504020204" pitchFamily="34" charset="0"/>
              </a:rPr>
              <a:t>Some questions to ponder and share:</a:t>
            </a:r>
          </a:p>
          <a:p>
            <a:pPr>
              <a:lnSpc>
                <a:spcPts val="3359"/>
              </a:lnSpc>
            </a:pPr>
            <a:endParaRPr lang="en-US" sz="4000" dirty="0">
              <a:latin typeface="Open Sans" panose="020B0606030504020204" pitchFamily="34" charset="0"/>
              <a:ea typeface="Open Sans" panose="020B0606030504020204" pitchFamily="34" charset="0"/>
              <a:cs typeface="Open Sans" panose="020B0606030504020204" pitchFamily="34" charset="0"/>
            </a:endParaRPr>
          </a:p>
          <a:p>
            <a:pPr>
              <a:lnSpc>
                <a:spcPts val="3359"/>
              </a:lnSpc>
            </a:pPr>
            <a:endParaRPr lang="en-US" sz="3600" dirty="0">
              <a:latin typeface="Open Sans" panose="020B0606030504020204" pitchFamily="34" charset="0"/>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600" b="1" dirty="0">
                <a:latin typeface="Open Sans" panose="020B0606030504020204" pitchFamily="34" charset="0"/>
                <a:ea typeface="Open Sans" panose="020B0606030504020204" pitchFamily="34" charset="0"/>
                <a:cs typeface="Open Sans" panose="020B0606030504020204" pitchFamily="34" charset="0"/>
              </a:rPr>
              <a:t>What questions/comments do you have about building community?</a:t>
            </a:r>
          </a:p>
          <a:p>
            <a:pPr marL="571500" indent="-571500">
              <a:lnSpc>
                <a:spcPts val="3359"/>
              </a:lnSpc>
              <a:buFont typeface="Arial" panose="020B0604020202020204" pitchFamily="34" charset="0"/>
              <a:buChar char="•"/>
            </a:pPr>
            <a:endParaRPr lang="en-US" sz="3600" b="1" dirty="0">
              <a:latin typeface="Open Sans" panose="020B0606030504020204" pitchFamily="34" charset="0"/>
              <a:ea typeface="Open Sans" panose="020B0606030504020204" pitchFamily="34" charset="0"/>
              <a:cs typeface="Open Sans" panose="020B0606030504020204" pitchFamily="34" charset="0"/>
            </a:endParaRPr>
          </a:p>
          <a:p>
            <a:pPr marL="571500" indent="-571500">
              <a:lnSpc>
                <a:spcPts val="3359"/>
              </a:lnSpc>
              <a:buFont typeface="Arial" panose="020B0604020202020204" pitchFamily="34" charset="0"/>
              <a:buChar char="•"/>
            </a:pPr>
            <a:r>
              <a:rPr lang="en-US" sz="3600" b="1" dirty="0">
                <a:latin typeface="Open Sans" panose="020B0606030504020204" pitchFamily="34" charset="0"/>
                <a:ea typeface="Open Sans" panose="020B0606030504020204" pitchFamily="34" charset="0"/>
                <a:cs typeface="Open Sans" panose="020B0606030504020204" pitchFamily="34" charset="0"/>
              </a:rPr>
              <a:t>Any final comments for the good of the group?</a:t>
            </a:r>
          </a:p>
          <a:p>
            <a:pPr>
              <a:lnSpc>
                <a:spcPts val="3359"/>
              </a:lnSpc>
            </a:pP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a:lnSpc>
                <a:spcPts val="3359"/>
              </a:lnSpc>
            </a:pP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spTree>
    <p:extLst>
      <p:ext uri="{BB962C8B-B14F-4D97-AF65-F5344CB8AC3E}">
        <p14:creationId xmlns:p14="http://schemas.microsoft.com/office/powerpoint/2010/main" val="3795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up)">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837258"/>
            <a:ext cx="18288000" cy="142788"/>
            <a:chOff x="0" y="0"/>
            <a:chExt cx="24384000" cy="190384"/>
          </a:xfrm>
        </p:grpSpPr>
        <p:grpSp>
          <p:nvGrpSpPr>
            <p:cNvPr id="3" name="Group 3"/>
            <p:cNvGrpSpPr/>
            <p:nvPr/>
          </p:nvGrpSpPr>
          <p:grpSpPr>
            <a:xfrm>
              <a:off x="19070874" y="0"/>
              <a:ext cx="5313126" cy="190384"/>
              <a:chOff x="0" y="0"/>
              <a:chExt cx="4253089" cy="152400"/>
            </a:xfrm>
          </p:grpSpPr>
          <p:sp>
            <p:nvSpPr>
              <p:cNvPr id="4" name="Freeform 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5" name="Group 5"/>
            <p:cNvGrpSpPr/>
            <p:nvPr/>
          </p:nvGrpSpPr>
          <p:grpSpPr>
            <a:xfrm>
              <a:off x="13770446" y="0"/>
              <a:ext cx="5313126" cy="19038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8470018" y="0"/>
              <a:ext cx="5313126" cy="19038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169590" y="0"/>
              <a:ext cx="5313126" cy="19038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0" y="0"/>
              <a:ext cx="4200830" cy="190384"/>
              <a:chOff x="0" y="0"/>
              <a:chExt cx="3362710" cy="152400"/>
            </a:xfrm>
          </p:grpSpPr>
          <p:sp>
            <p:nvSpPr>
              <p:cNvPr id="12" name="Freeform 12"/>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grpSp>
        <p:nvGrpSpPr>
          <p:cNvPr id="13" name="Group 13"/>
          <p:cNvGrpSpPr/>
          <p:nvPr/>
        </p:nvGrpSpPr>
        <p:grpSpPr>
          <a:xfrm>
            <a:off x="0" y="7908652"/>
            <a:ext cx="18288000" cy="2378348"/>
            <a:chOff x="0" y="0"/>
            <a:chExt cx="4253089" cy="553113"/>
          </a:xfrm>
        </p:grpSpPr>
        <p:sp>
          <p:nvSpPr>
            <p:cNvPr id="14" name="Freeform 14"/>
            <p:cNvSpPr/>
            <p:nvPr/>
          </p:nvSpPr>
          <p:spPr>
            <a:xfrm>
              <a:off x="0" y="0"/>
              <a:ext cx="4253089" cy="553113"/>
            </a:xfrm>
            <a:custGeom>
              <a:avLst/>
              <a:gdLst/>
              <a:ahLst/>
              <a:cxnLst/>
              <a:rect l="l" t="t" r="r" b="b"/>
              <a:pathLst>
                <a:path w="4253089" h="553113">
                  <a:moveTo>
                    <a:pt x="0" y="0"/>
                  </a:moveTo>
                  <a:lnTo>
                    <a:pt x="4253089" y="0"/>
                  </a:lnTo>
                  <a:lnTo>
                    <a:pt x="4253089" y="553113"/>
                  </a:lnTo>
                  <a:lnTo>
                    <a:pt x="0" y="553113"/>
                  </a:lnTo>
                  <a:close/>
                </a:path>
              </a:pathLst>
            </a:custGeom>
            <a:solidFill>
              <a:srgbClr val="500000"/>
            </a:solidFill>
          </p:spPr>
        </p:sp>
      </p:grpSp>
      <p:pic>
        <p:nvPicPr>
          <p:cNvPr id="15" name="Picture 15"/>
          <p:cNvPicPr>
            <a:picLocks noChangeAspect="1"/>
          </p:cNvPicPr>
          <p:nvPr/>
        </p:nvPicPr>
        <p:blipFill>
          <a:blip r:embed="rId3"/>
          <a:srcRect/>
          <a:stretch>
            <a:fillRect/>
          </a:stretch>
        </p:blipFill>
        <p:spPr>
          <a:xfrm>
            <a:off x="6878909" y="155738"/>
            <a:ext cx="3819865" cy="3819865"/>
          </a:xfrm>
          <a:prstGeom prst="rect">
            <a:avLst/>
          </a:prstGeom>
        </p:spPr>
      </p:pic>
      <p:sp>
        <p:nvSpPr>
          <p:cNvPr id="19" name="TextBox 19"/>
          <p:cNvSpPr txBox="1"/>
          <p:nvPr/>
        </p:nvSpPr>
        <p:spPr>
          <a:xfrm>
            <a:off x="7405357" y="4046997"/>
            <a:ext cx="4914900" cy="1714508"/>
          </a:xfrm>
          <a:prstGeom prst="rect">
            <a:avLst/>
          </a:prstGeom>
        </p:spPr>
        <p:txBody>
          <a:bodyPr wrap="square" lIns="0" tIns="0" rIns="0" bIns="0" rtlCol="0" anchor="t">
            <a:spAutoFit/>
          </a:bodyPr>
          <a:lstStyle/>
          <a:p>
            <a:pPr marL="396240" lvl="1" indent="-198120">
              <a:lnSpc>
                <a:spcPts val="3359"/>
              </a:lnSpc>
              <a:buFont typeface="Arial"/>
              <a:buChar char="•"/>
            </a:pPr>
            <a:r>
              <a:rPr lang="en-US" sz="2400" dirty="0">
                <a:solidFill>
                  <a:srgbClr val="000000"/>
                </a:solidFill>
                <a:latin typeface="Open Sans"/>
              </a:rPr>
              <a:t>Jim Murphy</a:t>
            </a:r>
          </a:p>
          <a:p>
            <a:pPr marL="396240" lvl="1" indent="-198120">
              <a:lnSpc>
                <a:spcPts val="3359"/>
              </a:lnSpc>
              <a:buFont typeface="Arial"/>
              <a:buChar char="•"/>
            </a:pPr>
            <a:r>
              <a:rPr lang="en-US" sz="2400" dirty="0">
                <a:solidFill>
                  <a:srgbClr val="000000"/>
                </a:solidFill>
                <a:latin typeface="Open Sans"/>
                <a:hlinkClick r:id="rId4"/>
              </a:rPr>
              <a:t>jdmurphy@tamu.edu</a:t>
            </a:r>
            <a:endParaRPr lang="en-US" sz="2400" dirty="0">
              <a:solidFill>
                <a:srgbClr val="000000"/>
              </a:solidFill>
              <a:latin typeface="Open Sans"/>
            </a:endParaRPr>
          </a:p>
          <a:p>
            <a:pPr marL="396240" lvl="1" indent="-198120">
              <a:lnSpc>
                <a:spcPts val="3359"/>
              </a:lnSpc>
              <a:buFont typeface="Arial"/>
              <a:buChar char="•"/>
            </a:pPr>
            <a:r>
              <a:rPr lang="en-US" sz="2400" dirty="0">
                <a:solidFill>
                  <a:srgbClr val="000000"/>
                </a:solidFill>
                <a:latin typeface="Open Sans"/>
                <a:hlinkClick r:id="rId5"/>
              </a:rPr>
              <a:t>jimdmurphy@gmail.com</a:t>
            </a:r>
            <a:endParaRPr lang="en-US" sz="2400" dirty="0">
              <a:solidFill>
                <a:srgbClr val="000000"/>
              </a:solidFill>
              <a:latin typeface="Open Sans"/>
            </a:endParaRPr>
          </a:p>
          <a:p>
            <a:pPr marL="396240" lvl="1" indent="-198120">
              <a:lnSpc>
                <a:spcPts val="3359"/>
              </a:lnSpc>
              <a:buFont typeface="Arial"/>
              <a:buChar char="•"/>
            </a:pPr>
            <a:r>
              <a:rPr lang="en-US" sz="2400" dirty="0">
                <a:solidFill>
                  <a:srgbClr val="000000"/>
                </a:solidFill>
                <a:latin typeface="Open Sans"/>
              </a:rPr>
              <a:t>979-204-2076 (cell)</a:t>
            </a:r>
          </a:p>
        </p:txBody>
      </p:sp>
      <p:pic>
        <p:nvPicPr>
          <p:cNvPr id="20" name="Picture 20"/>
          <p:cNvPicPr>
            <a:picLocks noChangeAspect="1"/>
          </p:cNvPicPr>
          <p:nvPr/>
        </p:nvPicPr>
        <p:blipFill>
          <a:blip r:embed="rId6"/>
          <a:srcRect/>
          <a:stretch>
            <a:fillRect/>
          </a:stretch>
        </p:blipFill>
        <p:spPr>
          <a:xfrm>
            <a:off x="7379887" y="9128858"/>
            <a:ext cx="743135" cy="743135"/>
          </a:xfrm>
          <a:prstGeom prst="rect">
            <a:avLst/>
          </a:prstGeom>
        </p:spPr>
      </p:pic>
      <p:pic>
        <p:nvPicPr>
          <p:cNvPr id="21" name="Picture 21"/>
          <p:cNvPicPr>
            <a:picLocks noChangeAspect="1"/>
          </p:cNvPicPr>
          <p:nvPr/>
        </p:nvPicPr>
        <p:blipFill>
          <a:blip r:embed="rId7"/>
          <a:srcRect/>
          <a:stretch>
            <a:fillRect/>
          </a:stretch>
        </p:blipFill>
        <p:spPr>
          <a:xfrm>
            <a:off x="7341090" y="8237494"/>
            <a:ext cx="781932" cy="781932"/>
          </a:xfrm>
          <a:prstGeom prst="rect">
            <a:avLst/>
          </a:prstGeom>
        </p:spPr>
      </p:pic>
      <p:pic>
        <p:nvPicPr>
          <p:cNvPr id="22" name="Picture 22"/>
          <p:cNvPicPr>
            <a:picLocks noChangeAspect="1"/>
          </p:cNvPicPr>
          <p:nvPr/>
        </p:nvPicPr>
        <p:blipFill>
          <a:blip r:embed="rId8"/>
          <a:srcRect/>
          <a:stretch>
            <a:fillRect/>
          </a:stretch>
        </p:blipFill>
        <p:spPr>
          <a:xfrm>
            <a:off x="780447" y="8457681"/>
            <a:ext cx="5369418" cy="1342355"/>
          </a:xfrm>
          <a:prstGeom prst="rect">
            <a:avLst/>
          </a:prstGeom>
        </p:spPr>
      </p:pic>
      <p:pic>
        <p:nvPicPr>
          <p:cNvPr id="23" name="Picture 23"/>
          <p:cNvPicPr>
            <a:picLocks noChangeAspect="1"/>
          </p:cNvPicPr>
          <p:nvPr/>
        </p:nvPicPr>
        <p:blipFill>
          <a:blip r:embed="rId9"/>
          <a:srcRect/>
          <a:stretch>
            <a:fillRect/>
          </a:stretch>
        </p:blipFill>
        <p:spPr>
          <a:xfrm>
            <a:off x="11794171" y="8237494"/>
            <a:ext cx="781932" cy="781932"/>
          </a:xfrm>
          <a:prstGeom prst="rect">
            <a:avLst/>
          </a:prstGeom>
        </p:spPr>
      </p:pic>
      <p:pic>
        <p:nvPicPr>
          <p:cNvPr id="24" name="Picture 24"/>
          <p:cNvPicPr>
            <a:picLocks noChangeAspect="1"/>
          </p:cNvPicPr>
          <p:nvPr/>
        </p:nvPicPr>
        <p:blipFill>
          <a:blip r:embed="rId10">
            <a:lum bright="70000" contrast="-70000"/>
          </a:blip>
          <a:srcRect/>
          <a:stretch>
            <a:fillRect/>
          </a:stretch>
        </p:blipFill>
        <p:spPr>
          <a:xfrm>
            <a:off x="11794171" y="9152124"/>
            <a:ext cx="781932" cy="781932"/>
          </a:xfrm>
          <a:prstGeom prst="rect">
            <a:avLst/>
          </a:prstGeom>
        </p:spPr>
      </p:pic>
      <p:sp>
        <p:nvSpPr>
          <p:cNvPr id="25" name="TextBox 25"/>
          <p:cNvSpPr txBox="1"/>
          <p:nvPr/>
        </p:nvSpPr>
        <p:spPr>
          <a:xfrm>
            <a:off x="8358945" y="8419581"/>
            <a:ext cx="1756321" cy="396240"/>
          </a:xfrm>
          <a:prstGeom prst="rect">
            <a:avLst/>
          </a:prstGeom>
        </p:spPr>
        <p:txBody>
          <a:bodyPr lIns="0" tIns="0" rIns="0" bIns="0" rtlCol="0" anchor="t">
            <a:spAutoFit/>
          </a:bodyPr>
          <a:lstStyle/>
          <a:p>
            <a:pPr algn="ctr">
              <a:lnSpc>
                <a:spcPts val="3359"/>
              </a:lnSpc>
              <a:spcBef>
                <a:spcPct val="0"/>
              </a:spcBef>
            </a:pPr>
            <a:r>
              <a:rPr lang="en-US" sz="2400" b="1">
                <a:solidFill>
                  <a:srgbClr val="FFFFFF"/>
                </a:solidFill>
                <a:latin typeface="Open Sans"/>
              </a:rPr>
              <a:t>@TAMUOSS</a:t>
            </a:r>
          </a:p>
        </p:txBody>
      </p:sp>
      <p:sp>
        <p:nvSpPr>
          <p:cNvPr id="26" name="TextBox 26"/>
          <p:cNvSpPr txBox="1"/>
          <p:nvPr/>
        </p:nvSpPr>
        <p:spPr>
          <a:xfrm>
            <a:off x="8358945" y="9251232"/>
            <a:ext cx="1756321" cy="396240"/>
          </a:xfrm>
          <a:prstGeom prst="rect">
            <a:avLst/>
          </a:prstGeom>
        </p:spPr>
        <p:txBody>
          <a:bodyPr lIns="0" tIns="0" rIns="0" bIns="0" rtlCol="0" anchor="t">
            <a:spAutoFit/>
          </a:bodyPr>
          <a:lstStyle/>
          <a:p>
            <a:pPr algn="ctr">
              <a:lnSpc>
                <a:spcPts val="3359"/>
              </a:lnSpc>
              <a:spcBef>
                <a:spcPct val="0"/>
              </a:spcBef>
            </a:pPr>
            <a:r>
              <a:rPr lang="en-US" sz="2400" b="1">
                <a:solidFill>
                  <a:srgbClr val="FFFFFF"/>
                </a:solidFill>
                <a:latin typeface="Open Sans"/>
              </a:rPr>
              <a:t>@TAMUOSS</a:t>
            </a:r>
          </a:p>
        </p:txBody>
      </p:sp>
      <p:sp>
        <p:nvSpPr>
          <p:cNvPr id="27" name="TextBox 27"/>
          <p:cNvSpPr txBox="1"/>
          <p:nvPr/>
        </p:nvSpPr>
        <p:spPr>
          <a:xfrm>
            <a:off x="12841860" y="8419581"/>
            <a:ext cx="1581150" cy="396240"/>
          </a:xfrm>
          <a:prstGeom prst="rect">
            <a:avLst/>
          </a:prstGeom>
        </p:spPr>
        <p:txBody>
          <a:bodyPr lIns="0" tIns="0" rIns="0" bIns="0" rtlCol="0" anchor="t">
            <a:spAutoFit/>
          </a:bodyPr>
          <a:lstStyle/>
          <a:p>
            <a:pPr algn="ctr">
              <a:lnSpc>
                <a:spcPts val="3359"/>
              </a:lnSpc>
              <a:spcBef>
                <a:spcPct val="0"/>
              </a:spcBef>
            </a:pPr>
            <a:r>
              <a:rPr lang="en-US" sz="2400" b="1" dirty="0">
                <a:solidFill>
                  <a:srgbClr val="FFFFFF"/>
                </a:solidFill>
                <a:latin typeface="Open Sans"/>
              </a:rPr>
              <a:t>@</a:t>
            </a:r>
            <a:r>
              <a:rPr lang="en-US" sz="2400" b="1" dirty="0" err="1">
                <a:solidFill>
                  <a:srgbClr val="FFFFFF"/>
                </a:solidFill>
                <a:latin typeface="Open Sans"/>
              </a:rPr>
              <a:t>tamuoss</a:t>
            </a:r>
            <a:endParaRPr lang="en-US" sz="2400" b="1" dirty="0">
              <a:solidFill>
                <a:srgbClr val="FFFFFF"/>
              </a:solidFill>
              <a:latin typeface="Open Sans"/>
            </a:endParaRPr>
          </a:p>
        </p:txBody>
      </p:sp>
      <p:sp>
        <p:nvSpPr>
          <p:cNvPr id="28" name="TextBox 28"/>
          <p:cNvSpPr txBox="1"/>
          <p:nvPr/>
        </p:nvSpPr>
        <p:spPr>
          <a:xfrm>
            <a:off x="12841860" y="9251232"/>
            <a:ext cx="3901232" cy="396240"/>
          </a:xfrm>
          <a:prstGeom prst="rect">
            <a:avLst/>
          </a:prstGeom>
        </p:spPr>
        <p:txBody>
          <a:bodyPr lIns="0" tIns="0" rIns="0" bIns="0" rtlCol="0" anchor="t">
            <a:spAutoFit/>
          </a:bodyPr>
          <a:lstStyle/>
          <a:p>
            <a:pPr algn="ctr">
              <a:lnSpc>
                <a:spcPts val="3359"/>
              </a:lnSpc>
              <a:spcBef>
                <a:spcPct val="0"/>
              </a:spcBef>
            </a:pPr>
            <a:r>
              <a:rPr lang="en-US" sz="2400" b="1">
                <a:solidFill>
                  <a:srgbClr val="FFFFFF"/>
                </a:solidFill>
                <a:latin typeface="Open Sans"/>
              </a:rPr>
              <a:t>studentsuccess.tamu.edu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530795"/>
            <a:ext cx="18288000" cy="142788"/>
            <a:chOff x="0" y="0"/>
            <a:chExt cx="24384000" cy="190384"/>
          </a:xfrm>
        </p:grpSpPr>
        <p:grpSp>
          <p:nvGrpSpPr>
            <p:cNvPr id="3" name="Group 3"/>
            <p:cNvGrpSpPr/>
            <p:nvPr/>
          </p:nvGrpSpPr>
          <p:grpSpPr>
            <a:xfrm>
              <a:off x="19070874" y="0"/>
              <a:ext cx="5313126" cy="190384"/>
              <a:chOff x="0" y="0"/>
              <a:chExt cx="4253089" cy="152400"/>
            </a:xfrm>
          </p:grpSpPr>
          <p:sp>
            <p:nvSpPr>
              <p:cNvPr id="4" name="Freeform 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5" name="Group 5"/>
            <p:cNvGrpSpPr/>
            <p:nvPr/>
          </p:nvGrpSpPr>
          <p:grpSpPr>
            <a:xfrm>
              <a:off x="13770446" y="0"/>
              <a:ext cx="5313126" cy="19038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8470018" y="0"/>
              <a:ext cx="5313126" cy="19038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169590" y="0"/>
              <a:ext cx="5313126" cy="19038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0" y="0"/>
              <a:ext cx="4200830" cy="190384"/>
              <a:chOff x="0" y="0"/>
              <a:chExt cx="3362710" cy="152400"/>
            </a:xfrm>
          </p:grpSpPr>
          <p:sp>
            <p:nvSpPr>
              <p:cNvPr id="12" name="Freeform 12"/>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grpSp>
        <p:nvGrpSpPr>
          <p:cNvPr id="13" name="Group 13"/>
          <p:cNvGrpSpPr/>
          <p:nvPr/>
        </p:nvGrpSpPr>
        <p:grpSpPr>
          <a:xfrm>
            <a:off x="0" y="2602189"/>
            <a:ext cx="18288000" cy="7684811"/>
            <a:chOff x="0" y="0"/>
            <a:chExt cx="4253089" cy="1787193"/>
          </a:xfrm>
        </p:grpSpPr>
        <p:sp>
          <p:nvSpPr>
            <p:cNvPr id="14" name="Freeform 14"/>
            <p:cNvSpPr/>
            <p:nvPr/>
          </p:nvSpPr>
          <p:spPr>
            <a:xfrm>
              <a:off x="0" y="0"/>
              <a:ext cx="4253089" cy="1787193"/>
            </a:xfrm>
            <a:custGeom>
              <a:avLst/>
              <a:gdLst/>
              <a:ahLst/>
              <a:cxnLst/>
              <a:rect l="l" t="t" r="r" b="b"/>
              <a:pathLst>
                <a:path w="4253089" h="1787193">
                  <a:moveTo>
                    <a:pt x="0" y="0"/>
                  </a:moveTo>
                  <a:lnTo>
                    <a:pt x="4253089" y="0"/>
                  </a:lnTo>
                  <a:lnTo>
                    <a:pt x="4253089" y="1787193"/>
                  </a:lnTo>
                  <a:lnTo>
                    <a:pt x="0" y="1787193"/>
                  </a:lnTo>
                  <a:close/>
                </a:path>
              </a:pathLst>
            </a:custGeom>
            <a:solidFill>
              <a:srgbClr val="500000"/>
            </a:solidFill>
          </p:spPr>
        </p:sp>
      </p:grpSp>
      <p:sp>
        <p:nvSpPr>
          <p:cNvPr id="15" name="TextBox 15"/>
          <p:cNvSpPr txBox="1"/>
          <p:nvPr/>
        </p:nvSpPr>
        <p:spPr>
          <a:xfrm>
            <a:off x="1028700" y="746042"/>
            <a:ext cx="6350949" cy="952714"/>
          </a:xfrm>
          <a:prstGeom prst="rect">
            <a:avLst/>
          </a:prstGeom>
        </p:spPr>
        <p:txBody>
          <a:bodyPr lIns="0" tIns="0" rIns="0" bIns="0" rtlCol="0" anchor="t">
            <a:spAutoFit/>
          </a:bodyPr>
          <a:lstStyle/>
          <a:p>
            <a:pPr algn="just">
              <a:lnSpc>
                <a:spcPts val="7839"/>
              </a:lnSpc>
              <a:spcBef>
                <a:spcPct val="0"/>
              </a:spcBef>
            </a:pPr>
            <a:r>
              <a:rPr lang="en-US" sz="5600" b="1" dirty="0">
                <a:solidFill>
                  <a:srgbClr val="500000"/>
                </a:solidFill>
                <a:latin typeface="Open Sans"/>
              </a:rPr>
              <a:t>Introduction</a:t>
            </a:r>
          </a:p>
        </p:txBody>
      </p:sp>
      <p:sp>
        <p:nvSpPr>
          <p:cNvPr id="16" name="TextBox 3">
            <a:extLst>
              <a:ext uri="{FF2B5EF4-FFF2-40B4-BE49-F238E27FC236}">
                <a16:creationId xmlns:a16="http://schemas.microsoft.com/office/drawing/2014/main" id="{307CC7E8-3CAF-4455-AB78-955ACBD0AC8B}"/>
              </a:ext>
            </a:extLst>
          </p:cNvPr>
          <p:cNvSpPr txBox="1"/>
          <p:nvPr/>
        </p:nvSpPr>
        <p:spPr>
          <a:xfrm>
            <a:off x="1028700" y="3238500"/>
            <a:ext cx="11925300" cy="6509474"/>
          </a:xfrm>
          <a:prstGeom prst="rect">
            <a:avLst/>
          </a:prstGeom>
        </p:spPr>
        <p:txBody>
          <a:bodyPr wrap="square" lIns="0" tIns="0" rIns="0" bIns="0" rtlCol="0" anchor="t">
            <a:spAutoFit/>
          </a:bodyPr>
          <a:lstStyle/>
          <a:p>
            <a:pPr>
              <a:lnSpc>
                <a:spcPts val="3359"/>
              </a:lnSpc>
              <a:spcBef>
                <a:spcPts val="4200"/>
              </a:spcBef>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Presenter:</a:t>
            </a:r>
          </a:p>
          <a:p>
            <a:pPr>
              <a:lnSpc>
                <a:spcPts val="3359"/>
              </a:lnSpc>
              <a:spcBef>
                <a:spcPts val="4200"/>
              </a:spcBef>
            </a:pPr>
            <a:endPar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2">
              <a:spcBef>
                <a:spcPts val="1200"/>
              </a:spcBef>
            </a:pP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Jim Murphy, BBA, M.MFT, LMFT, NBC-HWC</a:t>
            </a:r>
          </a:p>
          <a:p>
            <a:pPr marL="1828800" lvl="3" indent="-457200">
              <a:spcBef>
                <a:spcPts val="1200"/>
              </a:spcBef>
              <a:buFont typeface="Arial" panose="020B0604020202020204" pitchFamily="34" charset="0"/>
              <a:buChar cha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Office of Admissions – 2007-2024</a:t>
            </a:r>
          </a:p>
          <a:p>
            <a:pPr marL="1828800" lvl="3" indent="-457200">
              <a:spcBef>
                <a:spcPts val="1200"/>
              </a:spcBef>
              <a:buFont typeface="Arial" panose="020B0604020202020204" pitchFamily="34" charset="0"/>
              <a:buChar cha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Hullabaloo U Instructor – 2019+</a:t>
            </a:r>
          </a:p>
          <a:p>
            <a:pPr marL="1828800" lvl="3" indent="-457200">
              <a:spcBef>
                <a:spcPts val="1200"/>
              </a:spcBef>
              <a:buFont typeface="Arial" panose="020B0604020202020204" pitchFamily="34" charset="0"/>
              <a:buChar char="•"/>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Have been facilitating a variety of small groups for decades</a:t>
            </a:r>
          </a:p>
          <a:p>
            <a:pPr marL="571500" indent="-571500">
              <a:lnSpc>
                <a:spcPct val="150000"/>
              </a:lnSpc>
              <a:spcBef>
                <a:spcPts val="4200"/>
              </a:spcBef>
              <a:buFont typeface="Arial" panose="020B0604020202020204" pitchFamily="34" charset="0"/>
              <a:buChar char="•"/>
            </a:pPr>
            <a:endPar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ts val="3359"/>
              </a:lnSpc>
            </a:pP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3" name="Picture 22">
            <a:extLst>
              <a:ext uri="{FF2B5EF4-FFF2-40B4-BE49-F238E27FC236}">
                <a16:creationId xmlns:a16="http://schemas.microsoft.com/office/drawing/2014/main" id="{9DD0B1A2-F9BD-71E8-6178-02D4D1DDCF3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8000"/>
                    </a14:imgEffect>
                  </a14:imgLayer>
                </a14:imgProps>
              </a:ext>
            </a:extLst>
          </a:blip>
          <a:stretch>
            <a:fillRect/>
          </a:stretch>
        </p:blipFill>
        <p:spPr>
          <a:xfrm>
            <a:off x="13198256" y="4000500"/>
            <a:ext cx="2651344" cy="32869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wipe(up)">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wipe(up)">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wipe(up)">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wipe(up)">
                                      <p:cBhvr>
                                        <p:cTn id="2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7358" y="746042"/>
            <a:ext cx="11338115" cy="935577"/>
          </a:xfrm>
          <a:prstGeom prst="rect">
            <a:avLst/>
          </a:prstGeom>
        </p:spPr>
        <p:txBody>
          <a:bodyPr wrap="square" lIns="0" tIns="0" rIns="0" bIns="0" rtlCol="0" anchor="t">
            <a:spAutoFit/>
          </a:bodyPr>
          <a:lstStyle/>
          <a:p>
            <a:pPr algn="just">
              <a:lnSpc>
                <a:spcPts val="7839"/>
              </a:lnSpc>
              <a:spcBef>
                <a:spcPct val="0"/>
              </a:spcBef>
            </a:pPr>
            <a:r>
              <a:rPr lang="en-US" sz="5600" b="1" dirty="0">
                <a:solidFill>
                  <a:srgbClr val="500000"/>
                </a:solidFill>
                <a:latin typeface="Open Sans"/>
              </a:rPr>
              <a:t>Howdy!  Share something good</a:t>
            </a: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grpSp>
        <p:nvGrpSpPr>
          <p:cNvPr id="27" name="Group 26"/>
          <p:cNvGrpSpPr/>
          <p:nvPr/>
        </p:nvGrpSpPr>
        <p:grpSpPr>
          <a:xfrm>
            <a:off x="5370128" y="2324100"/>
            <a:ext cx="7888672" cy="6021096"/>
            <a:chOff x="727358" y="2430016"/>
            <a:chExt cx="7888672" cy="6021096"/>
          </a:xfrm>
        </p:grpSpPr>
        <p:sp>
          <p:nvSpPr>
            <p:cNvPr id="3" name="TextBox 3"/>
            <p:cNvSpPr txBox="1"/>
            <p:nvPr/>
          </p:nvSpPr>
          <p:spPr>
            <a:xfrm>
              <a:off x="727358" y="2430016"/>
              <a:ext cx="7351107" cy="446148"/>
            </a:xfrm>
            <a:prstGeom prst="rect">
              <a:avLst/>
            </a:prstGeom>
          </p:spPr>
          <p:txBody>
            <a:bodyPr wrap="square" lIns="0" tIns="0" rIns="0" bIns="0" rtlCol="0" anchor="t">
              <a:spAutoFit/>
            </a:bodyPr>
            <a:lstStyle/>
            <a:p>
              <a:pPr>
                <a:lnSpc>
                  <a:spcPts val="3359"/>
                </a:lnSpc>
                <a:spcBef>
                  <a:spcPts val="4200"/>
                </a:spcBef>
              </a:pPr>
              <a:r>
                <a:rPr lang="en-US" sz="3600" dirty="0">
                  <a:latin typeface="Open Sans" panose="020B0606030504020204" pitchFamily="34" charset="0"/>
                  <a:ea typeface="Open Sans" panose="020B0606030504020204" pitchFamily="34" charset="0"/>
                  <a:cs typeface="Open Sans" panose="020B0606030504020204" pitchFamily="34" charset="0"/>
                </a:rPr>
                <a:t>Share your name and a Whoop!</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https://www.tamu.edu/traditions/images/aggie-culture/aggie-terminology/whoop/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727358" y="3193312"/>
              <a:ext cx="7888672" cy="52578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146052"/>
            <a:ext cx="18288000" cy="142788"/>
            <a:chOff x="0" y="0"/>
            <a:chExt cx="24384000" cy="190384"/>
          </a:xfrm>
        </p:grpSpPr>
        <p:grpSp>
          <p:nvGrpSpPr>
            <p:cNvPr id="3" name="Group 3"/>
            <p:cNvGrpSpPr/>
            <p:nvPr/>
          </p:nvGrpSpPr>
          <p:grpSpPr>
            <a:xfrm>
              <a:off x="19070874" y="0"/>
              <a:ext cx="5313126" cy="190384"/>
              <a:chOff x="0" y="0"/>
              <a:chExt cx="4253089" cy="152400"/>
            </a:xfrm>
          </p:grpSpPr>
          <p:sp>
            <p:nvSpPr>
              <p:cNvPr id="4" name="Freeform 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5" name="Group 5"/>
            <p:cNvGrpSpPr/>
            <p:nvPr/>
          </p:nvGrpSpPr>
          <p:grpSpPr>
            <a:xfrm>
              <a:off x="13770446" y="0"/>
              <a:ext cx="5313126" cy="19038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8470018" y="0"/>
              <a:ext cx="5313126" cy="19038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169590" y="0"/>
              <a:ext cx="5313126" cy="19038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0" y="0"/>
              <a:ext cx="4200830" cy="190384"/>
              <a:chOff x="0" y="0"/>
              <a:chExt cx="3362710" cy="152400"/>
            </a:xfrm>
          </p:grpSpPr>
          <p:sp>
            <p:nvSpPr>
              <p:cNvPr id="12" name="Freeform 12"/>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grpSp>
        <p:nvGrpSpPr>
          <p:cNvPr id="13" name="Group 13"/>
          <p:cNvGrpSpPr/>
          <p:nvPr/>
        </p:nvGrpSpPr>
        <p:grpSpPr>
          <a:xfrm>
            <a:off x="0" y="2288841"/>
            <a:ext cx="18288000" cy="7998160"/>
            <a:chOff x="0" y="0"/>
            <a:chExt cx="4253089" cy="1787193"/>
          </a:xfrm>
        </p:grpSpPr>
        <p:sp>
          <p:nvSpPr>
            <p:cNvPr id="14" name="Freeform 14"/>
            <p:cNvSpPr/>
            <p:nvPr/>
          </p:nvSpPr>
          <p:spPr>
            <a:xfrm>
              <a:off x="0" y="0"/>
              <a:ext cx="4253089" cy="1787193"/>
            </a:xfrm>
            <a:custGeom>
              <a:avLst/>
              <a:gdLst/>
              <a:ahLst/>
              <a:cxnLst/>
              <a:rect l="l" t="t" r="r" b="b"/>
              <a:pathLst>
                <a:path w="4253089" h="1787193">
                  <a:moveTo>
                    <a:pt x="0" y="0"/>
                  </a:moveTo>
                  <a:lnTo>
                    <a:pt x="4253089" y="0"/>
                  </a:lnTo>
                  <a:lnTo>
                    <a:pt x="4253089" y="1787193"/>
                  </a:lnTo>
                  <a:lnTo>
                    <a:pt x="0" y="1787193"/>
                  </a:lnTo>
                  <a:close/>
                </a:path>
              </a:pathLst>
            </a:custGeom>
            <a:solidFill>
              <a:srgbClr val="500000"/>
            </a:solidFill>
          </p:spPr>
        </p:sp>
      </p:grpSp>
      <p:sp>
        <p:nvSpPr>
          <p:cNvPr id="15" name="TextBox 15"/>
          <p:cNvSpPr txBox="1"/>
          <p:nvPr/>
        </p:nvSpPr>
        <p:spPr>
          <a:xfrm>
            <a:off x="1028700" y="746042"/>
            <a:ext cx="9299134" cy="935577"/>
          </a:xfrm>
          <a:prstGeom prst="rect">
            <a:avLst/>
          </a:prstGeom>
        </p:spPr>
        <p:txBody>
          <a:bodyPr wrap="square" lIns="0" tIns="0" rIns="0" bIns="0" rtlCol="0" anchor="t">
            <a:spAutoFit/>
          </a:bodyPr>
          <a:lstStyle/>
          <a:p>
            <a:pPr algn="just">
              <a:lnSpc>
                <a:spcPts val="7839"/>
              </a:lnSpc>
              <a:spcBef>
                <a:spcPct val="0"/>
              </a:spcBef>
            </a:pPr>
            <a:r>
              <a:rPr lang="en-US" sz="5600" b="1" dirty="0">
                <a:solidFill>
                  <a:srgbClr val="500000"/>
                </a:solidFill>
                <a:latin typeface="Open Sans"/>
              </a:rPr>
              <a:t>ABOUT “</a:t>
            </a:r>
            <a:r>
              <a:rPr lang="en-US" sz="5600" b="1" i="1" dirty="0">
                <a:solidFill>
                  <a:srgbClr val="500000"/>
                </a:solidFill>
                <a:latin typeface="Open Sans"/>
              </a:rPr>
              <a:t>HULLABALOO</a:t>
            </a:r>
            <a:r>
              <a:rPr lang="en-US" sz="5600" b="1" dirty="0">
                <a:solidFill>
                  <a:srgbClr val="500000"/>
                </a:solidFill>
                <a:latin typeface="Open Sans"/>
              </a:rPr>
              <a:t>”</a:t>
            </a:r>
          </a:p>
        </p:txBody>
      </p:sp>
      <p:sp>
        <p:nvSpPr>
          <p:cNvPr id="17" name="TextBox 3">
            <a:extLst>
              <a:ext uri="{FF2B5EF4-FFF2-40B4-BE49-F238E27FC236}">
                <a16:creationId xmlns:a16="http://schemas.microsoft.com/office/drawing/2014/main" id="{DBEF74C2-57C4-4560-91D8-0F24B1955E91}"/>
              </a:ext>
            </a:extLst>
          </p:cNvPr>
          <p:cNvSpPr txBox="1"/>
          <p:nvPr/>
        </p:nvSpPr>
        <p:spPr>
          <a:xfrm>
            <a:off x="495300" y="2476500"/>
            <a:ext cx="17297400" cy="742383"/>
          </a:xfrm>
          <a:prstGeom prst="rect">
            <a:avLst/>
          </a:prstGeom>
        </p:spPr>
        <p:txBody>
          <a:bodyPr wrap="square" lIns="0" tIns="0" rIns="0" bIns="0" rtlCol="0" anchor="t">
            <a:spAutoFit/>
          </a:bodyPr>
          <a:lstStyle/>
          <a:p>
            <a:pPr marL="198120" lvl="1">
              <a:lnSpc>
                <a:spcPct val="150000"/>
              </a:lnSpc>
            </a:pPr>
            <a:r>
              <a:rPr lang="en-US" sz="3600" b="1" dirty="0" err="1">
                <a:solidFill>
                  <a:schemeClr val="bg1"/>
                </a:solidFill>
                <a:latin typeface="Open Sans"/>
              </a:rPr>
              <a:t>hul</a:t>
            </a:r>
            <a:r>
              <a:rPr lang="en-US" sz="3600" b="1" dirty="0">
                <a:solidFill>
                  <a:schemeClr val="bg1"/>
                </a:solidFill>
                <a:latin typeface="Open Sans"/>
              </a:rPr>
              <a:t>·​la·​</a:t>
            </a:r>
            <a:r>
              <a:rPr lang="en-US" sz="3600" b="1" dirty="0" err="1">
                <a:solidFill>
                  <a:schemeClr val="bg1"/>
                </a:solidFill>
                <a:latin typeface="Open Sans"/>
              </a:rPr>
              <a:t>ba</a:t>
            </a:r>
            <a:r>
              <a:rPr lang="en-US" sz="3600" b="1" dirty="0">
                <a:solidFill>
                  <a:schemeClr val="bg1"/>
                </a:solidFill>
                <a:latin typeface="Open Sans"/>
              </a:rPr>
              <a:t>·​loo:  </a:t>
            </a:r>
            <a:r>
              <a:rPr lang="en-US" sz="3600" b="1" i="1" dirty="0">
                <a:solidFill>
                  <a:schemeClr val="bg1"/>
                </a:solidFill>
                <a:latin typeface="Open Sans"/>
              </a:rPr>
              <a:t>informal</a:t>
            </a:r>
            <a:r>
              <a:rPr lang="en-US" sz="3600" b="1" dirty="0">
                <a:solidFill>
                  <a:schemeClr val="bg1"/>
                </a:solidFill>
                <a:latin typeface="Open Sans"/>
              </a:rPr>
              <a:t> - a state of commotion  - UPROAR, FUSS </a:t>
            </a:r>
            <a:r>
              <a:rPr lang="en-US" dirty="0">
                <a:solidFill>
                  <a:schemeClr val="bg1"/>
                </a:solidFill>
                <a:latin typeface="Open Sans"/>
              </a:rPr>
              <a:t>(merriam-webster.com)</a:t>
            </a:r>
            <a:endParaRPr lang="en-US" sz="4400" dirty="0">
              <a:solidFill>
                <a:schemeClr val="bg1"/>
              </a:solidFill>
              <a:latin typeface="Open Sans"/>
            </a:endParaRPr>
          </a:p>
        </p:txBody>
      </p:sp>
      <p:sp>
        <p:nvSpPr>
          <p:cNvPr id="18" name="TextBox 3">
            <a:extLst>
              <a:ext uri="{FF2B5EF4-FFF2-40B4-BE49-F238E27FC236}">
                <a16:creationId xmlns:a16="http://schemas.microsoft.com/office/drawing/2014/main" id="{5BA6A73F-FEC0-4990-A220-C308A52623B6}"/>
              </a:ext>
            </a:extLst>
          </p:cNvPr>
          <p:cNvSpPr txBox="1"/>
          <p:nvPr/>
        </p:nvSpPr>
        <p:spPr>
          <a:xfrm>
            <a:off x="304800" y="3420965"/>
            <a:ext cx="17297400" cy="1408462"/>
          </a:xfrm>
          <a:prstGeom prst="rect">
            <a:avLst/>
          </a:prstGeom>
        </p:spPr>
        <p:txBody>
          <a:bodyPr wrap="square" lIns="0" tIns="0" rIns="0" bIns="0" rtlCol="0" anchor="t">
            <a:spAutoFit/>
          </a:bodyPr>
          <a:lstStyle/>
          <a:p>
            <a:pPr marL="3398520" lvl="8">
              <a:lnSpc>
                <a:spcPct val="150000"/>
              </a:lnSpc>
            </a:pPr>
            <a:r>
              <a:rPr lang="en-US" sz="3600" b="1" dirty="0">
                <a:solidFill>
                  <a:schemeClr val="bg1"/>
                </a:solidFill>
                <a:latin typeface="Open Sans"/>
              </a:rPr>
              <a:t>In Aggieland - </a:t>
            </a:r>
            <a:r>
              <a:rPr lang="en-US" sz="2800" dirty="0">
                <a:solidFill>
                  <a:schemeClr val="bg1"/>
                </a:solidFill>
                <a:latin typeface="Open Sans"/>
              </a:rPr>
              <a:t>First word of the “Aggie War Hymn,” by J.V. (Pinky) Wilson while standing guard on the Rhine River during World War I.  Why?  Who knows. </a:t>
            </a:r>
            <a:endParaRPr lang="en-US" sz="3600" dirty="0">
              <a:solidFill>
                <a:schemeClr val="bg1"/>
              </a:solidFill>
              <a:latin typeface="Open Sans"/>
            </a:endParaRPr>
          </a:p>
        </p:txBody>
      </p:sp>
      <p:sp>
        <p:nvSpPr>
          <p:cNvPr id="19" name="TextBox 3">
            <a:extLst>
              <a:ext uri="{FF2B5EF4-FFF2-40B4-BE49-F238E27FC236}">
                <a16:creationId xmlns:a16="http://schemas.microsoft.com/office/drawing/2014/main" id="{27B342C7-A69D-4D06-A831-37AF0097F257}"/>
              </a:ext>
            </a:extLst>
          </p:cNvPr>
          <p:cNvSpPr txBox="1"/>
          <p:nvPr/>
        </p:nvSpPr>
        <p:spPr>
          <a:xfrm>
            <a:off x="320040" y="5295900"/>
            <a:ext cx="17297400" cy="2516458"/>
          </a:xfrm>
          <a:prstGeom prst="rect">
            <a:avLst/>
          </a:prstGeom>
        </p:spPr>
        <p:txBody>
          <a:bodyPr wrap="square" lIns="0" tIns="0" rIns="0" bIns="0" rtlCol="0" anchor="t">
            <a:spAutoFit/>
          </a:bodyPr>
          <a:lstStyle/>
          <a:p>
            <a:pPr marL="3398520" lvl="8">
              <a:lnSpc>
                <a:spcPct val="150000"/>
              </a:lnSpc>
            </a:pPr>
            <a:r>
              <a:rPr lang="en-US" sz="2800" dirty="0">
                <a:solidFill>
                  <a:schemeClr val="bg1"/>
                </a:solidFill>
                <a:latin typeface="Open Sans"/>
              </a:rPr>
              <a:t>“</a:t>
            </a:r>
            <a:r>
              <a:rPr lang="en-US" sz="2800" b="1" dirty="0">
                <a:solidFill>
                  <a:schemeClr val="bg1"/>
                </a:solidFill>
                <a:latin typeface="Open Sans"/>
              </a:rPr>
              <a:t>Hullabaloo, </a:t>
            </a:r>
            <a:r>
              <a:rPr lang="en-US" sz="2800" b="1" dirty="0" err="1">
                <a:solidFill>
                  <a:schemeClr val="bg1"/>
                </a:solidFill>
                <a:latin typeface="Open Sans"/>
              </a:rPr>
              <a:t>Caneck</a:t>
            </a:r>
            <a:r>
              <a:rPr lang="en-US" sz="2800" b="1" dirty="0">
                <a:solidFill>
                  <a:schemeClr val="bg1"/>
                </a:solidFill>
                <a:latin typeface="Open Sans"/>
              </a:rPr>
              <a:t>! </a:t>
            </a:r>
            <a:r>
              <a:rPr lang="en-US" sz="2800" b="1" dirty="0" err="1">
                <a:solidFill>
                  <a:schemeClr val="bg1"/>
                </a:solidFill>
                <a:latin typeface="Open Sans"/>
              </a:rPr>
              <a:t>Caneck</a:t>
            </a:r>
            <a:r>
              <a:rPr lang="en-US" sz="2800" b="1" dirty="0">
                <a:solidFill>
                  <a:schemeClr val="bg1"/>
                </a:solidFill>
                <a:latin typeface="Open Sans"/>
              </a:rPr>
              <a:t>!</a:t>
            </a:r>
            <a:r>
              <a:rPr lang="en-US" sz="2800" dirty="0">
                <a:solidFill>
                  <a:schemeClr val="bg1"/>
                </a:solidFill>
                <a:latin typeface="Open Sans"/>
              </a:rPr>
              <a:t>” could be 1) the sound a cannon being loaded, 2) the sound of a train rolling through campus, or 3) just part of another crazy football yell (a long line of “autumnal madness” dating back to the Rutgers/Princeton game, November 6, 1869).</a:t>
            </a:r>
            <a:endParaRPr lang="en-US" sz="3600" dirty="0">
              <a:solidFill>
                <a:schemeClr val="bg1"/>
              </a:solidFill>
              <a:latin typeface="Open Sans"/>
            </a:endParaRPr>
          </a:p>
        </p:txBody>
      </p:sp>
      <p:sp>
        <p:nvSpPr>
          <p:cNvPr id="20" name="TextBox 3">
            <a:extLst>
              <a:ext uri="{FF2B5EF4-FFF2-40B4-BE49-F238E27FC236}">
                <a16:creationId xmlns:a16="http://schemas.microsoft.com/office/drawing/2014/main" id="{4724B835-7744-45D1-B55F-440797DEE4BD}"/>
              </a:ext>
            </a:extLst>
          </p:cNvPr>
          <p:cNvSpPr txBox="1"/>
          <p:nvPr/>
        </p:nvSpPr>
        <p:spPr>
          <a:xfrm>
            <a:off x="320040" y="8432962"/>
            <a:ext cx="17297400" cy="553998"/>
          </a:xfrm>
          <a:prstGeom prst="rect">
            <a:avLst/>
          </a:prstGeom>
        </p:spPr>
        <p:txBody>
          <a:bodyPr wrap="square" lIns="0" tIns="0" rIns="0" bIns="0" rtlCol="0" anchor="t">
            <a:spAutoFit/>
          </a:bodyPr>
          <a:lstStyle/>
          <a:p>
            <a:pPr marL="198120" lvl="1"/>
            <a:r>
              <a:rPr lang="en-US" sz="3600" b="1" dirty="0">
                <a:solidFill>
                  <a:schemeClr val="bg1"/>
                </a:solidFill>
                <a:latin typeface="Open Sans"/>
              </a:rPr>
              <a:t>     More info:  </a:t>
            </a:r>
            <a:r>
              <a:rPr lang="en-US" sz="3600" b="1" dirty="0">
                <a:solidFill>
                  <a:schemeClr val="bg1"/>
                </a:solidFill>
                <a:latin typeface="Open Sans"/>
                <a:hlinkClick r:id="rId3">
                  <a:extLst>
                    <a:ext uri="{A12FA001-AC4F-418D-AE19-62706E023703}">
                      <ahyp:hlinkClr xmlns:ahyp="http://schemas.microsoft.com/office/drawing/2018/hyperlinkcolor" val="tx"/>
                    </a:ext>
                  </a:extLst>
                </a:hlinkClick>
              </a:rPr>
              <a:t>tx.ag/</a:t>
            </a:r>
            <a:r>
              <a:rPr lang="en-US" sz="3600" b="1" dirty="0" err="1">
                <a:solidFill>
                  <a:schemeClr val="bg1"/>
                </a:solidFill>
                <a:latin typeface="Open Sans"/>
                <a:hlinkClick r:id="rId3">
                  <a:extLst>
                    <a:ext uri="{A12FA001-AC4F-418D-AE19-62706E023703}">
                      <ahyp:hlinkClr xmlns:ahyp="http://schemas.microsoft.com/office/drawing/2018/hyperlinkcolor" val="tx"/>
                    </a:ext>
                  </a:extLst>
                </a:hlinkClick>
              </a:rPr>
              <a:t>HullabalooWord</a:t>
            </a:r>
            <a:endParaRPr lang="en-US" sz="3600" dirty="0">
              <a:solidFill>
                <a:schemeClr val="bg1"/>
              </a:solidFill>
              <a:latin typeface="Open Sans"/>
            </a:endParaRPr>
          </a:p>
        </p:txBody>
      </p:sp>
      <p:pic>
        <p:nvPicPr>
          <p:cNvPr id="21" name="Picture 20">
            <a:extLst>
              <a:ext uri="{FF2B5EF4-FFF2-40B4-BE49-F238E27FC236}">
                <a16:creationId xmlns:a16="http://schemas.microsoft.com/office/drawing/2014/main" id="{C3C2B342-8A90-484D-A1A9-ED41F4218688}"/>
              </a:ext>
            </a:extLst>
          </p:cNvPr>
          <p:cNvPicPr>
            <a:picLocks noChangeAspect="1"/>
          </p:cNvPicPr>
          <p:nvPr/>
        </p:nvPicPr>
        <p:blipFill>
          <a:blip r:embed="rId4"/>
          <a:stretch>
            <a:fillRect/>
          </a:stretch>
        </p:blipFill>
        <p:spPr>
          <a:xfrm>
            <a:off x="8793480" y="7249022"/>
            <a:ext cx="9829800" cy="3124200"/>
          </a:xfrm>
          <a:prstGeom prst="rect">
            <a:avLst/>
          </a:prstGeom>
        </p:spPr>
      </p:pic>
    </p:spTree>
    <p:extLst>
      <p:ext uri="{BB962C8B-B14F-4D97-AF65-F5344CB8AC3E}">
        <p14:creationId xmlns:p14="http://schemas.microsoft.com/office/powerpoint/2010/main" val="202676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22" presetClass="entr" presetSubtype="1" fill="hold" nodeType="withEffect">
                                  <p:stCondLst>
                                    <p:cond delay="350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wd">
                                    <p:tmPct val="10000"/>
                                  </p:iterate>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sp>
        <p:nvSpPr>
          <p:cNvPr id="27" name="TextBox 15">
            <a:extLst>
              <a:ext uri="{FF2B5EF4-FFF2-40B4-BE49-F238E27FC236}">
                <a16:creationId xmlns:a16="http://schemas.microsoft.com/office/drawing/2014/main" id="{0330D2DE-4239-CA3E-CB91-4AD01E56AB1C}"/>
              </a:ext>
            </a:extLst>
          </p:cNvPr>
          <p:cNvSpPr txBox="1"/>
          <p:nvPr/>
        </p:nvSpPr>
        <p:spPr>
          <a:xfrm>
            <a:off x="1028700" y="746042"/>
            <a:ext cx="10477500" cy="949106"/>
          </a:xfrm>
          <a:prstGeom prst="rect">
            <a:avLst/>
          </a:prstGeom>
        </p:spPr>
        <p:txBody>
          <a:bodyPr wrap="square" lIns="0" tIns="0" rIns="0" bIns="0" rtlCol="0" anchor="t">
            <a:spAutoFit/>
          </a:bodyPr>
          <a:lstStyle/>
          <a:p>
            <a:pPr algn="just">
              <a:lnSpc>
                <a:spcPts val="7839"/>
              </a:lnSpc>
              <a:spcBef>
                <a:spcPct val="0"/>
              </a:spcBef>
            </a:pPr>
            <a:r>
              <a:rPr lang="en-US" sz="5600" b="1" dirty="0">
                <a:solidFill>
                  <a:srgbClr val="500000"/>
                </a:solidFill>
                <a:latin typeface="Open Sans"/>
              </a:rPr>
              <a:t>ABOUT HULLABALOO </a:t>
            </a:r>
            <a:r>
              <a:rPr lang="en-US" sz="5400" b="1" dirty="0">
                <a:solidFill>
                  <a:srgbClr val="500000"/>
                </a:solidFill>
                <a:latin typeface="Open Sans"/>
              </a:rPr>
              <a:t>U </a:t>
            </a:r>
            <a:r>
              <a:rPr lang="en-US" sz="6000" b="1" dirty="0">
                <a:solidFill>
                  <a:srgbClr val="500000"/>
                </a:solidFill>
                <a:latin typeface="Informal Roman" panose="030604020304060B0204" pitchFamily="66" charset="0"/>
                <a:cs typeface="MV Boli" panose="02000500030200090000" pitchFamily="2" charset="0"/>
              </a:rPr>
              <a:t>You</a:t>
            </a:r>
            <a:endParaRPr lang="en-US" sz="5600" b="1" dirty="0">
              <a:solidFill>
                <a:srgbClr val="500000"/>
              </a:solidFill>
              <a:latin typeface="Open Sans"/>
            </a:endParaRPr>
          </a:p>
        </p:txBody>
      </p:sp>
      <p:cxnSp>
        <p:nvCxnSpPr>
          <p:cNvPr id="28" name="Straight Connector 27">
            <a:extLst>
              <a:ext uri="{FF2B5EF4-FFF2-40B4-BE49-F238E27FC236}">
                <a16:creationId xmlns:a16="http://schemas.microsoft.com/office/drawing/2014/main" id="{542B5141-AB08-EC11-208F-DB01879002B9}"/>
              </a:ext>
            </a:extLst>
          </p:cNvPr>
          <p:cNvCxnSpPr/>
          <p:nvPr/>
        </p:nvCxnSpPr>
        <p:spPr>
          <a:xfrm flipH="1">
            <a:off x="8839200" y="746042"/>
            <a:ext cx="304800" cy="1005840"/>
          </a:xfrm>
          <a:prstGeom prst="line">
            <a:avLst/>
          </a:prstGeom>
          <a:ln/>
        </p:spPr>
        <p:style>
          <a:lnRef idx="3">
            <a:schemeClr val="accent2"/>
          </a:lnRef>
          <a:fillRef idx="0">
            <a:schemeClr val="accent2"/>
          </a:fillRef>
          <a:effectRef idx="2">
            <a:schemeClr val="accent2"/>
          </a:effectRef>
          <a:fontRef idx="minor">
            <a:schemeClr val="tx1"/>
          </a:fontRef>
        </p:style>
      </p:cxnSp>
      <p:sp>
        <p:nvSpPr>
          <p:cNvPr id="29" name="TextBox 3">
            <a:extLst>
              <a:ext uri="{FF2B5EF4-FFF2-40B4-BE49-F238E27FC236}">
                <a16:creationId xmlns:a16="http://schemas.microsoft.com/office/drawing/2014/main" id="{BF8169D0-2888-ED72-803E-47C5245D5301}"/>
              </a:ext>
            </a:extLst>
          </p:cNvPr>
          <p:cNvSpPr txBox="1"/>
          <p:nvPr/>
        </p:nvSpPr>
        <p:spPr>
          <a:xfrm>
            <a:off x="9458228" y="2454570"/>
            <a:ext cx="8458200" cy="4045018"/>
          </a:xfrm>
          <a:prstGeom prst="rect">
            <a:avLst/>
          </a:prstGeom>
        </p:spPr>
        <p:txBody>
          <a:bodyPr wrap="square" lIns="0" tIns="0" rIns="0" bIns="0" rtlCol="0" anchor="t">
            <a:spAutoFit/>
          </a:bodyPr>
          <a:lstStyle/>
          <a:p>
            <a:pPr marL="198120" lvl="1">
              <a:spcAft>
                <a:spcPts val="3000"/>
              </a:spcAft>
            </a:pPr>
            <a:r>
              <a:rPr lang="en-US" sz="4800" b="1" dirty="0" err="1">
                <a:latin typeface="Open Sans"/>
              </a:rPr>
              <a:t>Hul</a:t>
            </a:r>
            <a:r>
              <a:rPr lang="en-US" sz="4800" b="1" dirty="0">
                <a:latin typeface="Open Sans"/>
              </a:rPr>
              <a:t>​la​</a:t>
            </a:r>
            <a:r>
              <a:rPr lang="en-US" sz="4800" b="1" dirty="0" err="1">
                <a:latin typeface="Open Sans"/>
              </a:rPr>
              <a:t>ba</a:t>
            </a:r>
            <a:r>
              <a:rPr lang="en-US" sz="4800" b="1" dirty="0">
                <a:latin typeface="Open Sans"/>
              </a:rPr>
              <a:t>​loo U:</a:t>
            </a:r>
          </a:p>
          <a:p>
            <a:pPr marL="655320" lvl="2">
              <a:lnSpc>
                <a:spcPts val="5760"/>
              </a:lnSpc>
            </a:pPr>
            <a:r>
              <a:rPr lang="en-US" sz="4000" dirty="0">
                <a:latin typeface="Open Sans"/>
              </a:rPr>
              <a:t>a course to help </a:t>
            </a:r>
            <a:r>
              <a:rPr lang="en-US" sz="4800" dirty="0">
                <a:latin typeface="Open Sans"/>
              </a:rPr>
              <a:t>you</a:t>
            </a:r>
            <a:r>
              <a:rPr lang="en-US" sz="4000" dirty="0">
                <a:latin typeface="Open Sans"/>
              </a:rPr>
              <a:t> navigate the commotion / ”autumnal madness” that is your first semester in Aggieland</a:t>
            </a:r>
          </a:p>
        </p:txBody>
      </p:sp>
      <p:pic>
        <p:nvPicPr>
          <p:cNvPr id="31" name="Picture 30" descr="A group of people cheering">
            <a:extLst>
              <a:ext uri="{FF2B5EF4-FFF2-40B4-BE49-F238E27FC236}">
                <a16:creationId xmlns:a16="http://schemas.microsoft.com/office/drawing/2014/main" id="{1829163F-DC44-D5A7-037A-211726DDEA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 y="2454570"/>
            <a:ext cx="8178060" cy="46001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8200" y="739795"/>
            <a:ext cx="11336047" cy="952714"/>
          </a:xfrm>
          <a:prstGeom prst="rect">
            <a:avLst/>
          </a:prstGeom>
        </p:spPr>
        <p:txBody>
          <a:bodyPr wrap="square" lIns="0" tIns="0" rIns="0" bIns="0" rtlCol="0" anchor="t">
            <a:spAutoFit/>
          </a:bodyPr>
          <a:lstStyle/>
          <a:p>
            <a:pPr algn="just">
              <a:lnSpc>
                <a:spcPts val="7839"/>
              </a:lnSpc>
              <a:spcBef>
                <a:spcPct val="0"/>
              </a:spcBef>
            </a:pPr>
            <a:r>
              <a:rPr lang="en-US" sz="5600" b="1" dirty="0">
                <a:solidFill>
                  <a:srgbClr val="500000"/>
                </a:solidFill>
                <a:latin typeface="Open Sans"/>
              </a:rPr>
              <a:t>Purpose of Hullabaloo U</a:t>
            </a:r>
          </a:p>
        </p:txBody>
      </p:sp>
      <p:sp>
        <p:nvSpPr>
          <p:cNvPr id="3" name="TextBox 3"/>
          <p:cNvSpPr txBox="1"/>
          <p:nvPr/>
        </p:nvSpPr>
        <p:spPr>
          <a:xfrm>
            <a:off x="838200" y="2247900"/>
            <a:ext cx="15849600" cy="5328253"/>
          </a:xfrm>
          <a:prstGeom prst="rect">
            <a:avLst/>
          </a:prstGeom>
        </p:spPr>
        <p:txBody>
          <a:bodyPr wrap="square" lIns="0" tIns="0" rIns="0" bIns="0" rtlCol="0" anchor="t">
            <a:spAutoFit/>
          </a:bodyPr>
          <a:lstStyle/>
          <a:p>
            <a:pPr marL="198120" lvl="1">
              <a:lnSpc>
                <a:spcPct val="150000"/>
              </a:lnSpc>
            </a:pPr>
            <a:r>
              <a:rPr lang="en-US" sz="3600" b="1" dirty="0">
                <a:solidFill>
                  <a:srgbClr val="000000"/>
                </a:solidFill>
                <a:latin typeface="Open Sans"/>
              </a:rPr>
              <a:t>The purpose of the First Year Experience is to: </a:t>
            </a:r>
          </a:p>
          <a:p>
            <a:pPr marL="396240" lvl="1" indent="-198120">
              <a:lnSpc>
                <a:spcPct val="150000"/>
              </a:lnSpc>
              <a:buFont typeface="Arial"/>
              <a:buChar char="•"/>
            </a:pPr>
            <a:r>
              <a:rPr lang="en-US" sz="3600" dirty="0">
                <a:solidFill>
                  <a:srgbClr val="000000"/>
                </a:solidFill>
                <a:latin typeface="Open Sans"/>
              </a:rPr>
              <a:t> create a </a:t>
            </a:r>
            <a:r>
              <a:rPr lang="en-US" sz="3600" b="1" dirty="0">
                <a:solidFill>
                  <a:srgbClr val="FF0000"/>
                </a:solidFill>
                <a:latin typeface="Open Sans"/>
              </a:rPr>
              <a:t>welcoming and affirming environment </a:t>
            </a:r>
            <a:r>
              <a:rPr lang="en-US" sz="3600" dirty="0">
                <a:solidFill>
                  <a:srgbClr val="000000"/>
                </a:solidFill>
                <a:latin typeface="Open Sans"/>
              </a:rPr>
              <a:t>for each new student</a:t>
            </a:r>
          </a:p>
          <a:p>
            <a:pPr marL="396240" lvl="1" indent="-198120">
              <a:lnSpc>
                <a:spcPct val="150000"/>
              </a:lnSpc>
              <a:buFont typeface="Arial"/>
              <a:buChar char="•"/>
            </a:pPr>
            <a:endParaRPr lang="en-US" sz="1600" dirty="0">
              <a:solidFill>
                <a:srgbClr val="000000"/>
              </a:solidFill>
              <a:latin typeface="Open Sans"/>
            </a:endParaRPr>
          </a:p>
          <a:p>
            <a:pPr marL="198120" lvl="1"/>
            <a:r>
              <a:rPr lang="en-US" sz="3600" dirty="0">
                <a:solidFill>
                  <a:srgbClr val="000000"/>
                </a:solidFill>
                <a:latin typeface="Open Sans"/>
              </a:rPr>
              <a:t>Students will develop </a:t>
            </a:r>
            <a:r>
              <a:rPr lang="en-US" sz="3600" b="1" u="sng" dirty="0">
                <a:solidFill>
                  <a:srgbClr val="000000"/>
                </a:solidFill>
                <a:latin typeface="Open Sans"/>
              </a:rPr>
              <a:t>self-efficacy</a:t>
            </a:r>
            <a:r>
              <a:rPr lang="en-US" sz="3600" dirty="0">
                <a:solidFill>
                  <a:srgbClr val="000000"/>
                </a:solidFill>
                <a:latin typeface="Open Sans"/>
              </a:rPr>
              <a:t>, </a:t>
            </a:r>
            <a:r>
              <a:rPr lang="en-US" sz="3600" b="1" u="sng" dirty="0">
                <a:solidFill>
                  <a:srgbClr val="000000"/>
                </a:solidFill>
                <a:latin typeface="Open Sans"/>
              </a:rPr>
              <a:t>self-awareness</a:t>
            </a:r>
            <a:r>
              <a:rPr lang="en-US" sz="3600" dirty="0">
                <a:solidFill>
                  <a:srgbClr val="000000"/>
                </a:solidFill>
                <a:latin typeface="Open Sans"/>
              </a:rPr>
              <a:t>, and a </a:t>
            </a:r>
            <a:r>
              <a:rPr lang="en-US" sz="3600" b="1" u="sng" dirty="0">
                <a:solidFill>
                  <a:srgbClr val="000000"/>
                </a:solidFill>
                <a:latin typeface="Open Sans"/>
              </a:rPr>
              <a:t>sense of purpose</a:t>
            </a:r>
            <a:r>
              <a:rPr lang="en-US" sz="3600" dirty="0">
                <a:solidFill>
                  <a:srgbClr val="000000"/>
                </a:solidFill>
                <a:latin typeface="Open Sans"/>
              </a:rPr>
              <a:t>: </a:t>
            </a:r>
          </a:p>
          <a:p>
            <a:pPr marL="198120" lvl="1"/>
            <a:endParaRPr lang="en-US" sz="1100" dirty="0">
              <a:solidFill>
                <a:srgbClr val="000000"/>
              </a:solidFill>
              <a:latin typeface="Open Sans"/>
            </a:endParaRPr>
          </a:p>
          <a:p>
            <a:pPr marL="198120" lvl="1"/>
            <a:endParaRPr lang="en-US" sz="1100" dirty="0">
              <a:solidFill>
                <a:srgbClr val="000000"/>
              </a:solidFill>
              <a:latin typeface="Open Sans"/>
            </a:endParaRPr>
          </a:p>
          <a:p>
            <a:pPr marL="769620" lvl="1" indent="-571500">
              <a:buFont typeface="Arial" panose="020B0604020202020204" pitchFamily="34" charset="0"/>
              <a:buChar char="•"/>
            </a:pPr>
            <a:r>
              <a:rPr lang="en-US" sz="3600" dirty="0">
                <a:solidFill>
                  <a:srgbClr val="000000"/>
                </a:solidFill>
                <a:latin typeface="Open Sans"/>
              </a:rPr>
              <a:t>become </a:t>
            </a:r>
            <a:r>
              <a:rPr lang="en-US" sz="3600" u="sng" dirty="0">
                <a:solidFill>
                  <a:srgbClr val="000000"/>
                </a:solidFill>
                <a:latin typeface="Open Sans"/>
              </a:rPr>
              <a:t>actively engaged</a:t>
            </a:r>
            <a:r>
              <a:rPr lang="en-US" sz="3600" dirty="0">
                <a:solidFill>
                  <a:srgbClr val="000000"/>
                </a:solidFill>
                <a:latin typeface="Open Sans"/>
              </a:rPr>
              <a:t> in the learning environment inside and outside of the classroom; and </a:t>
            </a:r>
          </a:p>
          <a:p>
            <a:pPr marL="769620" lvl="1" indent="-571500">
              <a:lnSpc>
                <a:spcPct val="150000"/>
              </a:lnSpc>
              <a:buFont typeface="Arial" panose="020B0604020202020204" pitchFamily="34" charset="0"/>
              <a:buChar char="•"/>
            </a:pPr>
            <a:r>
              <a:rPr lang="en-US" sz="3600" dirty="0">
                <a:solidFill>
                  <a:srgbClr val="000000"/>
                </a:solidFill>
                <a:latin typeface="Open Sans"/>
              </a:rPr>
              <a:t>become </a:t>
            </a:r>
            <a:r>
              <a:rPr lang="en-US" sz="3600" u="sng" dirty="0">
                <a:solidFill>
                  <a:srgbClr val="000000"/>
                </a:solidFill>
                <a:latin typeface="Open Sans"/>
              </a:rPr>
              <a:t>socially integrated </a:t>
            </a:r>
            <a:r>
              <a:rPr lang="en-US" sz="3600" dirty="0">
                <a:solidFill>
                  <a:srgbClr val="000000"/>
                </a:solidFill>
                <a:latin typeface="Open Sans"/>
              </a:rPr>
              <a:t>within the university community.</a:t>
            </a: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spTree>
    <p:extLst>
      <p:ext uri="{BB962C8B-B14F-4D97-AF65-F5344CB8AC3E}">
        <p14:creationId xmlns:p14="http://schemas.microsoft.com/office/powerpoint/2010/main" val="30081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sp>
        <p:nvSpPr>
          <p:cNvPr id="2" name="TextBox 15">
            <a:extLst>
              <a:ext uri="{FF2B5EF4-FFF2-40B4-BE49-F238E27FC236}">
                <a16:creationId xmlns:a16="http://schemas.microsoft.com/office/drawing/2014/main" id="{DAF1BAE7-1186-BE1C-0069-436C8264AE9B}"/>
              </a:ext>
            </a:extLst>
          </p:cNvPr>
          <p:cNvSpPr txBox="1"/>
          <p:nvPr/>
        </p:nvSpPr>
        <p:spPr>
          <a:xfrm>
            <a:off x="1028700" y="746042"/>
            <a:ext cx="10477500" cy="949106"/>
          </a:xfrm>
          <a:prstGeom prst="rect">
            <a:avLst/>
          </a:prstGeom>
        </p:spPr>
        <p:txBody>
          <a:bodyPr wrap="square" lIns="0" tIns="0" rIns="0" bIns="0" rtlCol="0" anchor="t">
            <a:spAutoFit/>
          </a:bodyPr>
          <a:lstStyle/>
          <a:p>
            <a:pPr algn="just">
              <a:lnSpc>
                <a:spcPts val="7839"/>
              </a:lnSpc>
              <a:spcBef>
                <a:spcPct val="0"/>
              </a:spcBef>
            </a:pPr>
            <a:r>
              <a:rPr lang="en-US" sz="5600" b="1" dirty="0">
                <a:solidFill>
                  <a:srgbClr val="500000"/>
                </a:solidFill>
                <a:latin typeface="Open Sans"/>
              </a:rPr>
              <a:t>About Community</a:t>
            </a:r>
          </a:p>
        </p:txBody>
      </p:sp>
      <p:sp>
        <p:nvSpPr>
          <p:cNvPr id="3" name="TextBox 3">
            <a:extLst>
              <a:ext uri="{FF2B5EF4-FFF2-40B4-BE49-F238E27FC236}">
                <a16:creationId xmlns:a16="http://schemas.microsoft.com/office/drawing/2014/main" id="{2C9A6453-9355-8C7D-8D56-9A6BE1003DC6}"/>
              </a:ext>
            </a:extLst>
          </p:cNvPr>
          <p:cNvSpPr txBox="1"/>
          <p:nvPr/>
        </p:nvSpPr>
        <p:spPr>
          <a:xfrm>
            <a:off x="1919616" y="2892164"/>
            <a:ext cx="14859000" cy="3693319"/>
          </a:xfrm>
          <a:prstGeom prst="rect">
            <a:avLst/>
          </a:prstGeom>
        </p:spPr>
        <p:txBody>
          <a:bodyPr wrap="square" lIns="0" tIns="0" rIns="0" bIns="0" rtlCol="0" anchor="t">
            <a:spAutoFit/>
          </a:bodyPr>
          <a:lstStyle/>
          <a:p>
            <a:pPr marL="198120" lvl="1"/>
            <a:r>
              <a:rPr lang="en-US" sz="4000" b="1" dirty="0">
                <a:latin typeface="Open Sans"/>
              </a:rPr>
              <a:t>Community: “a unified body of individuals”</a:t>
            </a:r>
          </a:p>
          <a:p>
            <a:pPr marL="198120" lvl="1"/>
            <a:endParaRPr lang="en-US" sz="4000" b="1" dirty="0">
              <a:latin typeface="Open Sans"/>
            </a:endParaRPr>
          </a:p>
          <a:p>
            <a:pPr marL="198120" lvl="1"/>
            <a:r>
              <a:rPr lang="en-US" sz="4000" dirty="0">
                <a:latin typeface="Open Sans"/>
              </a:rPr>
              <a:t>a: the people with common interests living in a particular area</a:t>
            </a:r>
          </a:p>
          <a:p>
            <a:pPr marL="198120" lvl="1"/>
            <a:endParaRPr lang="en-US" sz="4000" dirty="0">
              <a:latin typeface="Open Sans"/>
            </a:endParaRPr>
          </a:p>
          <a:p>
            <a:pPr marL="198120" lvl="1"/>
            <a:r>
              <a:rPr lang="en-US" sz="4000" dirty="0">
                <a:latin typeface="Open Sans"/>
              </a:rPr>
              <a:t>b: a group of people with a common characteristic or interest living together within a larger society</a:t>
            </a:r>
          </a:p>
        </p:txBody>
      </p:sp>
      <p:sp>
        <p:nvSpPr>
          <p:cNvPr id="31" name="TextBox 30">
            <a:extLst>
              <a:ext uri="{FF2B5EF4-FFF2-40B4-BE49-F238E27FC236}">
                <a16:creationId xmlns:a16="http://schemas.microsoft.com/office/drawing/2014/main" id="{3C0ECA4F-D76E-423B-9D55-277D2DF618B0}"/>
              </a:ext>
            </a:extLst>
          </p:cNvPr>
          <p:cNvSpPr txBox="1"/>
          <p:nvPr/>
        </p:nvSpPr>
        <p:spPr>
          <a:xfrm>
            <a:off x="14249400" y="7669838"/>
            <a:ext cx="3657600" cy="369332"/>
          </a:xfrm>
          <a:prstGeom prst="rect">
            <a:avLst/>
          </a:prstGeom>
          <a:noFill/>
        </p:spPr>
        <p:txBody>
          <a:bodyPr wrap="square">
            <a:spAutoFit/>
          </a:bodyPr>
          <a:lstStyle/>
          <a:p>
            <a:r>
              <a:rPr lang="en-US" dirty="0">
                <a:latin typeface="Open Sans"/>
              </a:rPr>
              <a:t>(merriam-webster.com)</a:t>
            </a:r>
            <a:endParaRPr lang="en-US" dirty="0"/>
          </a:p>
        </p:txBody>
      </p:sp>
    </p:spTree>
    <p:extLst>
      <p:ext uri="{BB962C8B-B14F-4D97-AF65-F5344CB8AC3E}">
        <p14:creationId xmlns:p14="http://schemas.microsoft.com/office/powerpoint/2010/main" val="38702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7358" y="746042"/>
            <a:ext cx="11338115" cy="935577"/>
          </a:xfrm>
          <a:prstGeom prst="rect">
            <a:avLst/>
          </a:prstGeom>
        </p:spPr>
        <p:txBody>
          <a:bodyPr wrap="square" lIns="0" tIns="0" rIns="0" bIns="0" rtlCol="0" anchor="t">
            <a:spAutoFit/>
          </a:bodyPr>
          <a:lstStyle/>
          <a:p>
            <a:pPr algn="just">
              <a:lnSpc>
                <a:spcPts val="7839"/>
              </a:lnSpc>
              <a:spcBef>
                <a:spcPct val="0"/>
              </a:spcBef>
            </a:pPr>
            <a:r>
              <a:rPr lang="en-US" sz="5600" b="1" dirty="0">
                <a:solidFill>
                  <a:srgbClr val="500000"/>
                </a:solidFill>
                <a:latin typeface="Open Sans"/>
              </a:rPr>
              <a:t>Growing Community</a:t>
            </a: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sp>
        <p:nvSpPr>
          <p:cNvPr id="32" name="Rectangle 31">
            <a:extLst>
              <a:ext uri="{FF2B5EF4-FFF2-40B4-BE49-F238E27FC236}">
                <a16:creationId xmlns:a16="http://schemas.microsoft.com/office/drawing/2014/main" id="{FA5724E0-D6D0-484F-9FE5-FB84C7506B9F}"/>
              </a:ext>
            </a:extLst>
          </p:cNvPr>
          <p:cNvSpPr/>
          <p:nvPr/>
        </p:nvSpPr>
        <p:spPr>
          <a:xfrm>
            <a:off x="960002" y="2836714"/>
            <a:ext cx="8991600" cy="4613571"/>
          </a:xfrm>
          <a:prstGeom prst="rect">
            <a:avLst/>
          </a:prstGeom>
        </p:spPr>
        <p:txBody>
          <a:bodyPr wrap="square">
            <a:spAutoFit/>
          </a:bodyPr>
          <a:lstStyle/>
          <a:p>
            <a:pPr marL="457200" indent="-457200">
              <a:lnSpc>
                <a:spcPct val="150000"/>
              </a:lnSpc>
              <a:buFont typeface="Arial" panose="020B0604020202020204" pitchFamily="34" charset="0"/>
              <a:buChar char="•"/>
            </a:pPr>
            <a:r>
              <a:rPr lang="en-US" sz="4000" dirty="0"/>
              <a:t>Knowing faces/names vs. being known</a:t>
            </a:r>
          </a:p>
          <a:p>
            <a:pPr marL="457200" indent="-457200">
              <a:lnSpc>
                <a:spcPct val="150000"/>
              </a:lnSpc>
              <a:buFont typeface="Arial" panose="020B0604020202020204" pitchFamily="34" charset="0"/>
              <a:buChar char="•"/>
            </a:pPr>
            <a:r>
              <a:rPr lang="en-US" sz="4000" dirty="0"/>
              <a:t>Occasional vs. regular interactions</a:t>
            </a:r>
          </a:p>
          <a:p>
            <a:pPr marL="457200" indent="-457200">
              <a:lnSpc>
                <a:spcPct val="150000"/>
              </a:lnSpc>
              <a:buFont typeface="Arial" panose="020B0604020202020204" pitchFamily="34" charset="0"/>
              <a:buChar char="•"/>
            </a:pPr>
            <a:r>
              <a:rPr lang="en-US" sz="4000" dirty="0"/>
              <a:t>Group Work </a:t>
            </a:r>
            <a:r>
              <a:rPr lang="en-US" sz="4000" dirty="0">
                <a:sym typeface="Wingdings" panose="05000000000000000000" pitchFamily="2" charset="2"/>
              </a:rPr>
              <a:t> Team Work</a:t>
            </a:r>
          </a:p>
          <a:p>
            <a:pPr marL="457200" indent="-457200">
              <a:lnSpc>
                <a:spcPct val="150000"/>
              </a:lnSpc>
              <a:buFont typeface="Arial" panose="020B0604020202020204" pitchFamily="34" charset="0"/>
              <a:buChar char="•"/>
            </a:pPr>
            <a:r>
              <a:rPr lang="en-US" sz="4000" dirty="0"/>
              <a:t>Affinity and Diversity</a:t>
            </a:r>
          </a:p>
          <a:p>
            <a:pPr marL="457200" indent="-457200">
              <a:lnSpc>
                <a:spcPct val="150000"/>
              </a:lnSpc>
              <a:buFont typeface="Arial" panose="020B0604020202020204" pitchFamily="34" charset="0"/>
              <a:buChar char="•"/>
            </a:pPr>
            <a:r>
              <a:rPr lang="en-US" sz="4000" dirty="0"/>
              <a:t>Valid Levels of Community</a:t>
            </a:r>
          </a:p>
        </p:txBody>
      </p:sp>
      <p:pic>
        <p:nvPicPr>
          <p:cNvPr id="33" name="Picture 32" descr="A group of people posing for a photo">
            <a:extLst>
              <a:ext uri="{FF2B5EF4-FFF2-40B4-BE49-F238E27FC236}">
                <a16:creationId xmlns:a16="http://schemas.microsoft.com/office/drawing/2014/main" id="{709B14BD-E582-66B7-83C7-2DA8A7975CEE}"/>
              </a:ext>
            </a:extLst>
          </p:cNvPr>
          <p:cNvPicPr>
            <a:picLocks noChangeAspect="1"/>
          </p:cNvPicPr>
          <p:nvPr/>
        </p:nvPicPr>
        <p:blipFill rotWithShape="1">
          <a:blip r:embed="rId4">
            <a:extLst>
              <a:ext uri="{28A0092B-C50C-407E-A947-70E740481C1C}">
                <a14:useLocalDpi xmlns:a14="http://schemas.microsoft.com/office/drawing/2010/main" val="0"/>
              </a:ext>
            </a:extLst>
          </a:blip>
          <a:srcRect l="16587" t="12329" r="15785" b="4652"/>
          <a:stretch/>
        </p:blipFill>
        <p:spPr>
          <a:xfrm>
            <a:off x="10134600" y="2745014"/>
            <a:ext cx="7122180" cy="4917696"/>
          </a:xfrm>
          <a:prstGeom prst="rect">
            <a:avLst/>
          </a:prstGeom>
        </p:spPr>
      </p:pic>
    </p:spTree>
    <p:extLst>
      <p:ext uri="{BB962C8B-B14F-4D97-AF65-F5344CB8AC3E}">
        <p14:creationId xmlns:p14="http://schemas.microsoft.com/office/powerpoint/2010/main" val="182750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xEl>
                                              <p:pRg st="4" end="4"/>
                                            </p:txEl>
                                          </p:spTgt>
                                        </p:tgtEl>
                                        <p:attrNameLst>
                                          <p:attrName>style.visibility</p:attrName>
                                        </p:attrNameLst>
                                      </p:cBhvr>
                                      <p:to>
                                        <p:strVal val="visible"/>
                                      </p:to>
                                    </p:set>
                                    <p:animEffect transition="in" filter="fade">
                                      <p:cBhvr>
                                        <p:cTn id="27"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46042"/>
            <a:ext cx="11036773" cy="952714"/>
          </a:xfrm>
          <a:prstGeom prst="rect">
            <a:avLst/>
          </a:prstGeom>
        </p:spPr>
        <p:txBody>
          <a:bodyPr lIns="0" tIns="0" rIns="0" bIns="0" rtlCol="0" anchor="t">
            <a:spAutoFit/>
          </a:bodyPr>
          <a:lstStyle/>
          <a:p>
            <a:pPr algn="just">
              <a:lnSpc>
                <a:spcPts val="7839"/>
              </a:lnSpc>
              <a:spcBef>
                <a:spcPct val="0"/>
              </a:spcBef>
            </a:pPr>
            <a:r>
              <a:rPr lang="en-US" sz="5600" b="1" dirty="0">
                <a:solidFill>
                  <a:srgbClr val="500000"/>
                </a:solidFill>
                <a:latin typeface="Open Sans"/>
              </a:rPr>
              <a:t>Community Building Options</a:t>
            </a:r>
          </a:p>
        </p:txBody>
      </p:sp>
      <p:sp>
        <p:nvSpPr>
          <p:cNvPr id="3" name="TextBox 3"/>
          <p:cNvSpPr txBox="1"/>
          <p:nvPr/>
        </p:nvSpPr>
        <p:spPr>
          <a:xfrm>
            <a:off x="1028700" y="2277616"/>
            <a:ext cx="11391900" cy="4632037"/>
          </a:xfrm>
          <a:prstGeom prst="rect">
            <a:avLst/>
          </a:prstGeom>
        </p:spPr>
        <p:txBody>
          <a:bodyPr wrap="square" lIns="0" tIns="0" rIns="0" bIns="0" rtlCol="0" anchor="t">
            <a:spAutoFit/>
          </a:bodyPr>
          <a:lstStyle/>
          <a:p>
            <a:pPr>
              <a:lnSpc>
                <a:spcPts val="3359"/>
              </a:lnSpc>
            </a:pPr>
            <a:r>
              <a:rPr lang="en-US" sz="4000" dirty="0">
                <a:latin typeface="Open Sans" panose="020B0606030504020204" pitchFamily="34" charset="0"/>
                <a:ea typeface="Open Sans" panose="020B0606030504020204" pitchFamily="34" charset="0"/>
                <a:cs typeface="Open Sans" panose="020B0606030504020204" pitchFamily="34" charset="0"/>
              </a:rPr>
              <a:t>How much of each interaction type to focus on?</a:t>
            </a:r>
          </a:p>
          <a:p>
            <a:pPr>
              <a:lnSpc>
                <a:spcPts val="3359"/>
              </a:lnSpc>
            </a:pPr>
            <a:endParaRPr lang="en-US" sz="4000" dirty="0">
              <a:latin typeface="Open Sans" panose="020B0606030504020204" pitchFamily="34" charset="0"/>
              <a:ea typeface="Open Sans" panose="020B0606030504020204" pitchFamily="34" charset="0"/>
              <a:cs typeface="Open Sans" panose="020B0606030504020204" pitchFamily="34" charset="0"/>
            </a:endParaRPr>
          </a:p>
          <a:p>
            <a:pPr marL="1028700" lvl="1" indent="-571500">
              <a:lnSpc>
                <a:spcPct val="200000"/>
              </a:lnSpc>
              <a:buFont typeface="Arial" panose="020B0604020202020204" pitchFamily="34" charset="0"/>
              <a:buChar char="•"/>
            </a:pPr>
            <a:r>
              <a:rPr lang="en-US" sz="3600" b="1" dirty="0">
                <a:latin typeface="Open Sans" panose="020B0606030504020204" pitchFamily="34" charset="0"/>
                <a:ea typeface="Open Sans" panose="020B0606030504020204" pitchFamily="34" charset="0"/>
                <a:cs typeface="Open Sans" panose="020B0606030504020204" pitchFamily="34" charset="0"/>
              </a:rPr>
              <a:t>Consistent Community-Building Groups</a:t>
            </a:r>
          </a:p>
          <a:p>
            <a:pPr marL="1028700" lvl="1" indent="-571500">
              <a:lnSpc>
                <a:spcPct val="200000"/>
              </a:lnSpc>
              <a:buFont typeface="Arial" panose="020B0604020202020204" pitchFamily="34" charset="0"/>
              <a:buChar char="•"/>
            </a:pPr>
            <a:r>
              <a:rPr lang="en-US" sz="3600" b="1" dirty="0">
                <a:latin typeface="Open Sans" panose="020B0606030504020204" pitchFamily="34" charset="0"/>
                <a:ea typeface="Open Sans" panose="020B0606030504020204" pitchFamily="34" charset="0"/>
                <a:cs typeface="Open Sans" panose="020B0606030504020204" pitchFamily="34" charset="0"/>
              </a:rPr>
              <a:t>Regular Randomized Interactions</a:t>
            </a:r>
          </a:p>
          <a:p>
            <a:pPr marL="1028700" lvl="1" indent="-571500">
              <a:lnSpc>
                <a:spcPct val="200000"/>
              </a:lnSpc>
              <a:buFont typeface="Arial" panose="020B0604020202020204" pitchFamily="34" charset="0"/>
              <a:buChar char="•"/>
            </a:pPr>
            <a:r>
              <a:rPr lang="en-US" sz="3600" b="1" dirty="0">
                <a:latin typeface="Open Sans" panose="020B0606030504020204" pitchFamily="34" charset="0"/>
                <a:ea typeface="Open Sans" panose="020B0606030504020204" pitchFamily="34" charset="0"/>
                <a:cs typeface="Open Sans" panose="020B0606030504020204" pitchFamily="34" charset="0"/>
              </a:rPr>
              <a:t>Hybrid</a:t>
            </a:r>
            <a:endParaRPr lang="en-US" sz="3200" b="1" dirty="0">
              <a:latin typeface="Open Sans" panose="020B0606030504020204" pitchFamily="34" charset="0"/>
              <a:ea typeface="Open Sans" panose="020B0606030504020204" pitchFamily="34" charset="0"/>
              <a:cs typeface="Open Sans" panose="020B0606030504020204" pitchFamily="34" charset="0"/>
            </a:endParaRPr>
          </a:p>
          <a:p>
            <a:pPr>
              <a:lnSpc>
                <a:spcPts val="3359"/>
              </a:lnSpc>
            </a:pPr>
            <a:endParaRPr lang="en-US" sz="32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 name="Group 4"/>
          <p:cNvGrpSpPr/>
          <p:nvPr/>
        </p:nvGrpSpPr>
        <p:grpSpPr>
          <a:xfrm>
            <a:off x="720431" y="9492857"/>
            <a:ext cx="6960755" cy="54348"/>
            <a:chOff x="0" y="0"/>
            <a:chExt cx="9281007" cy="72464"/>
          </a:xfrm>
        </p:grpSpPr>
        <p:grpSp>
          <p:nvGrpSpPr>
            <p:cNvPr id="5" name="Group 5"/>
            <p:cNvGrpSpPr/>
            <p:nvPr/>
          </p:nvGrpSpPr>
          <p:grpSpPr>
            <a:xfrm>
              <a:off x="7258731" y="0"/>
              <a:ext cx="2022275" cy="72464"/>
              <a:chOff x="0" y="0"/>
              <a:chExt cx="4253089" cy="152400"/>
            </a:xfrm>
          </p:grpSpPr>
          <p:sp>
            <p:nvSpPr>
              <p:cNvPr id="6" name="Freeform 6"/>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7" name="Group 7"/>
            <p:cNvGrpSpPr/>
            <p:nvPr/>
          </p:nvGrpSpPr>
          <p:grpSpPr>
            <a:xfrm>
              <a:off x="5241289" y="0"/>
              <a:ext cx="2022275" cy="72464"/>
              <a:chOff x="0" y="0"/>
              <a:chExt cx="4253089" cy="152400"/>
            </a:xfrm>
          </p:grpSpPr>
          <p:sp>
            <p:nvSpPr>
              <p:cNvPr id="8" name="Freeform 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9" name="Group 9"/>
            <p:cNvGrpSpPr/>
            <p:nvPr/>
          </p:nvGrpSpPr>
          <p:grpSpPr>
            <a:xfrm>
              <a:off x="3223847" y="0"/>
              <a:ext cx="2022275" cy="72464"/>
              <a:chOff x="0" y="0"/>
              <a:chExt cx="4253089" cy="152400"/>
            </a:xfrm>
          </p:grpSpPr>
          <p:sp>
            <p:nvSpPr>
              <p:cNvPr id="10" name="Freeform 1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1" name="Group 11"/>
            <p:cNvGrpSpPr/>
            <p:nvPr/>
          </p:nvGrpSpPr>
          <p:grpSpPr>
            <a:xfrm>
              <a:off x="1206405" y="0"/>
              <a:ext cx="2022275" cy="72464"/>
              <a:chOff x="0" y="0"/>
              <a:chExt cx="4253089" cy="152400"/>
            </a:xfrm>
          </p:grpSpPr>
          <p:sp>
            <p:nvSpPr>
              <p:cNvPr id="12" name="Freeform 1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3" name="Group 13"/>
            <p:cNvGrpSpPr/>
            <p:nvPr/>
          </p:nvGrpSpPr>
          <p:grpSpPr>
            <a:xfrm>
              <a:off x="0" y="0"/>
              <a:ext cx="1598914" cy="72464"/>
              <a:chOff x="0" y="0"/>
              <a:chExt cx="3362710" cy="152400"/>
            </a:xfrm>
          </p:grpSpPr>
          <p:sp>
            <p:nvSpPr>
              <p:cNvPr id="14" name="Freeform 14"/>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15" name="Picture 15"/>
          <p:cNvPicPr>
            <a:picLocks noChangeAspect="1"/>
          </p:cNvPicPr>
          <p:nvPr/>
        </p:nvPicPr>
        <p:blipFill>
          <a:blip r:embed="rId3"/>
          <a:srcRect t="13878" b="11565"/>
          <a:stretch>
            <a:fillRect/>
          </a:stretch>
        </p:blipFill>
        <p:spPr>
          <a:xfrm>
            <a:off x="8078465" y="8653504"/>
            <a:ext cx="2172955" cy="1620066"/>
          </a:xfrm>
          <a:prstGeom prst="rect">
            <a:avLst/>
          </a:prstGeom>
        </p:spPr>
      </p:pic>
      <p:grpSp>
        <p:nvGrpSpPr>
          <p:cNvPr id="16" name="Group 16"/>
          <p:cNvGrpSpPr/>
          <p:nvPr/>
        </p:nvGrpSpPr>
        <p:grpSpPr>
          <a:xfrm>
            <a:off x="10511090" y="9492857"/>
            <a:ext cx="6960755" cy="54348"/>
            <a:chOff x="0" y="0"/>
            <a:chExt cx="9281007" cy="72464"/>
          </a:xfrm>
        </p:grpSpPr>
        <p:grpSp>
          <p:nvGrpSpPr>
            <p:cNvPr id="17" name="Group 17"/>
            <p:cNvGrpSpPr/>
            <p:nvPr/>
          </p:nvGrpSpPr>
          <p:grpSpPr>
            <a:xfrm>
              <a:off x="7258731" y="0"/>
              <a:ext cx="2022275" cy="72464"/>
              <a:chOff x="0" y="0"/>
              <a:chExt cx="4253089" cy="152400"/>
            </a:xfrm>
          </p:grpSpPr>
          <p:sp>
            <p:nvSpPr>
              <p:cNvPr id="18" name="Freeform 18"/>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19" name="Group 19"/>
            <p:cNvGrpSpPr/>
            <p:nvPr/>
          </p:nvGrpSpPr>
          <p:grpSpPr>
            <a:xfrm>
              <a:off x="5241289" y="0"/>
              <a:ext cx="2022275" cy="72464"/>
              <a:chOff x="0" y="0"/>
              <a:chExt cx="4253089" cy="152400"/>
            </a:xfrm>
          </p:grpSpPr>
          <p:sp>
            <p:nvSpPr>
              <p:cNvPr id="20" name="Freeform 20"/>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1" name="Group 21"/>
            <p:cNvGrpSpPr/>
            <p:nvPr/>
          </p:nvGrpSpPr>
          <p:grpSpPr>
            <a:xfrm>
              <a:off x="3223847" y="0"/>
              <a:ext cx="2022275" cy="72464"/>
              <a:chOff x="0" y="0"/>
              <a:chExt cx="4253089" cy="152400"/>
            </a:xfrm>
          </p:grpSpPr>
          <p:sp>
            <p:nvSpPr>
              <p:cNvPr id="22" name="Freeform 22"/>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3" name="Group 23"/>
            <p:cNvGrpSpPr/>
            <p:nvPr/>
          </p:nvGrpSpPr>
          <p:grpSpPr>
            <a:xfrm>
              <a:off x="1206405" y="0"/>
              <a:ext cx="2022275" cy="72464"/>
              <a:chOff x="0" y="0"/>
              <a:chExt cx="4253089" cy="152400"/>
            </a:xfrm>
          </p:grpSpPr>
          <p:sp>
            <p:nvSpPr>
              <p:cNvPr id="24" name="Freeform 24"/>
              <p:cNvSpPr/>
              <p:nvPr/>
            </p:nvSpPr>
            <p:spPr>
              <a:xfrm>
                <a:off x="0" y="0"/>
                <a:ext cx="4253089" cy="152400"/>
              </a:xfrm>
              <a:custGeom>
                <a:avLst/>
                <a:gdLst/>
                <a:ahLst/>
                <a:cxnLst/>
                <a:rect l="l" t="t" r="r" b="b"/>
                <a:pathLst>
                  <a:path w="4253089" h="152400">
                    <a:moveTo>
                      <a:pt x="0" y="0"/>
                    </a:moveTo>
                    <a:lnTo>
                      <a:pt x="4253089" y="0"/>
                    </a:lnTo>
                    <a:lnTo>
                      <a:pt x="4253089" y="152400"/>
                    </a:lnTo>
                    <a:lnTo>
                      <a:pt x="0" y="152400"/>
                    </a:lnTo>
                    <a:close/>
                  </a:path>
                </a:pathLst>
              </a:custGeom>
              <a:solidFill>
                <a:srgbClr val="E4002B"/>
              </a:solidFill>
            </p:spPr>
          </p:sp>
        </p:grpSp>
        <p:grpSp>
          <p:nvGrpSpPr>
            <p:cNvPr id="25" name="Group 25"/>
            <p:cNvGrpSpPr/>
            <p:nvPr/>
          </p:nvGrpSpPr>
          <p:grpSpPr>
            <a:xfrm>
              <a:off x="0" y="0"/>
              <a:ext cx="1598914" cy="72464"/>
              <a:chOff x="0" y="0"/>
              <a:chExt cx="3362710" cy="152400"/>
            </a:xfrm>
          </p:grpSpPr>
          <p:sp>
            <p:nvSpPr>
              <p:cNvPr id="26" name="Freeform 26"/>
              <p:cNvSpPr/>
              <p:nvPr/>
            </p:nvSpPr>
            <p:spPr>
              <a:xfrm>
                <a:off x="0" y="0"/>
                <a:ext cx="3362710" cy="152400"/>
              </a:xfrm>
              <a:custGeom>
                <a:avLst/>
                <a:gdLst/>
                <a:ahLst/>
                <a:cxnLst/>
                <a:rect l="l" t="t" r="r" b="b"/>
                <a:pathLst>
                  <a:path w="3362710" h="152400">
                    <a:moveTo>
                      <a:pt x="0" y="0"/>
                    </a:moveTo>
                    <a:lnTo>
                      <a:pt x="3362710" y="0"/>
                    </a:lnTo>
                    <a:lnTo>
                      <a:pt x="3362710" y="152400"/>
                    </a:lnTo>
                    <a:lnTo>
                      <a:pt x="0" y="152400"/>
                    </a:lnTo>
                    <a:close/>
                  </a:path>
                </a:pathLst>
              </a:custGeom>
              <a:solidFill>
                <a:srgbClr val="E4002B"/>
              </a:solidFill>
            </p:spPr>
          </p:sp>
        </p:grpSp>
      </p:grpSp>
      <p:pic>
        <p:nvPicPr>
          <p:cNvPr id="28" name="Picture 27" descr="A group of people giving each other high five">
            <a:extLst>
              <a:ext uri="{FF2B5EF4-FFF2-40B4-BE49-F238E27FC236}">
                <a16:creationId xmlns:a16="http://schemas.microsoft.com/office/drawing/2014/main" id="{CD418E9B-9B16-75D3-C98A-8D877A679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0723" y="3184967"/>
            <a:ext cx="5582667" cy="3724686"/>
          </a:xfrm>
          <a:prstGeom prst="rect">
            <a:avLst/>
          </a:prstGeom>
        </p:spPr>
      </p:pic>
    </p:spTree>
    <p:extLst>
      <p:ext uri="{BB962C8B-B14F-4D97-AF65-F5344CB8AC3E}">
        <p14:creationId xmlns:p14="http://schemas.microsoft.com/office/powerpoint/2010/main" val="5911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TotalTime>
  <Words>984</Words>
  <Application>Microsoft Office PowerPoint</Application>
  <PresentationFormat>Custom</PresentationFormat>
  <Paragraphs>134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Open Sans</vt:lpstr>
      <vt:lpstr>Arial</vt:lpstr>
      <vt:lpstr>Calibri</vt:lpstr>
      <vt:lpstr>Informal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Hullabaloo U slide deck template</dc:title>
  <dc:creator>Barker, Andrew C</dc:creator>
  <cp:lastModifiedBy>Murphy, Jim D</cp:lastModifiedBy>
  <cp:revision>104</cp:revision>
  <cp:lastPrinted>2023-08-22T20:16:34Z</cp:lastPrinted>
  <dcterms:created xsi:type="dcterms:W3CDTF">2006-08-16T00:00:00Z</dcterms:created>
  <dcterms:modified xsi:type="dcterms:W3CDTF">2024-05-14T17:55:49Z</dcterms:modified>
  <dc:identifier>DADfffloPKU</dc:identifier>
</cp:coreProperties>
</file>